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  <p:sldMasterId id="2147483670" r:id="rId2"/>
    <p:sldMasterId id="2147483679" r:id="rId3"/>
  </p:sldMasterIdLst>
  <p:notesMasterIdLst>
    <p:notesMasterId r:id="rId56"/>
  </p:notesMasterIdLst>
  <p:sldIdLst>
    <p:sldId id="256" r:id="rId4"/>
    <p:sldId id="334" r:id="rId5"/>
    <p:sldId id="316" r:id="rId6"/>
    <p:sldId id="335" r:id="rId7"/>
    <p:sldId id="317" r:id="rId8"/>
    <p:sldId id="299" r:id="rId9"/>
    <p:sldId id="318" r:id="rId10"/>
    <p:sldId id="320" r:id="rId11"/>
    <p:sldId id="305" r:id="rId12"/>
    <p:sldId id="301" r:id="rId13"/>
    <p:sldId id="259" r:id="rId14"/>
    <p:sldId id="319" r:id="rId15"/>
    <p:sldId id="286" r:id="rId16"/>
    <p:sldId id="295" r:id="rId17"/>
    <p:sldId id="287" r:id="rId18"/>
    <p:sldId id="288" r:id="rId19"/>
    <p:sldId id="289" r:id="rId20"/>
    <p:sldId id="311" r:id="rId21"/>
    <p:sldId id="328" r:id="rId22"/>
    <p:sldId id="321" r:id="rId23"/>
    <p:sldId id="323" r:id="rId24"/>
    <p:sldId id="324" r:id="rId25"/>
    <p:sldId id="312" r:id="rId26"/>
    <p:sldId id="327" r:id="rId27"/>
    <p:sldId id="300" r:id="rId28"/>
    <p:sldId id="322" r:id="rId29"/>
    <p:sldId id="313" r:id="rId30"/>
    <p:sldId id="314" r:id="rId31"/>
    <p:sldId id="315" r:id="rId32"/>
    <p:sldId id="290" r:id="rId33"/>
    <p:sldId id="291" r:id="rId34"/>
    <p:sldId id="303" r:id="rId35"/>
    <p:sldId id="292" r:id="rId36"/>
    <p:sldId id="293" r:id="rId37"/>
    <p:sldId id="269" r:id="rId38"/>
    <p:sldId id="297" r:id="rId39"/>
    <p:sldId id="306" r:id="rId40"/>
    <p:sldId id="307" r:id="rId41"/>
    <p:sldId id="308" r:id="rId42"/>
    <p:sldId id="270" r:id="rId43"/>
    <p:sldId id="281" r:id="rId44"/>
    <p:sldId id="282" r:id="rId45"/>
    <p:sldId id="274" r:id="rId46"/>
    <p:sldId id="275" r:id="rId47"/>
    <p:sldId id="276" r:id="rId48"/>
    <p:sldId id="325" r:id="rId49"/>
    <p:sldId id="326" r:id="rId50"/>
    <p:sldId id="329" r:id="rId51"/>
    <p:sldId id="330" r:id="rId52"/>
    <p:sldId id="332" r:id="rId53"/>
    <p:sldId id="331" r:id="rId54"/>
    <p:sldId id="333" r:id="rId55"/>
  </p:sldIdLst>
  <p:sldSz cx="18288000" cy="10287000"/>
  <p:notesSz cx="6858000" cy="9144000"/>
  <p:embeddedFontLst>
    <p:embeddedFont>
      <p:font typeface="Arial Nova" panose="020B0504020202020204" pitchFamily="34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DM Sans Bold" panose="020B0604020202020204" charset="0"/>
      <p:regular r:id="rId65"/>
    </p:embeddedFont>
    <p:embeddedFont>
      <p:font typeface="IBM Plex Mono" panose="020B0604020202020204" charset="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431"/>
    <a:srgbClr val="005AAB"/>
    <a:srgbClr val="266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 autoAdjust="0"/>
    <p:restoredTop sz="94622" autoAdjust="0"/>
  </p:normalViewPr>
  <p:slideViewPr>
    <p:cSldViewPr>
      <p:cViewPr varScale="1">
        <p:scale>
          <a:sx n="55" d="100"/>
          <a:sy n="55" d="100"/>
        </p:scale>
        <p:origin x="787" y="53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font" Target="fonts/font7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3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6.fntdata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esis\source_inversion\misfits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esis\source_inversion\misfits.tx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misfits!$C$1:$C$5</c:f>
              <c:numCache>
                <c:formatCode>0.00E+00</c:formatCode>
                <c:ptCount val="5"/>
                <c:pt idx="0">
                  <c:v>1.59645140932276E-10</c:v>
                </c:pt>
                <c:pt idx="1">
                  <c:v>1.5300895734473701E-5</c:v>
                </c:pt>
                <c:pt idx="2">
                  <c:v>1.5300802334652001E-5</c:v>
                </c:pt>
                <c:pt idx="3">
                  <c:v>1.5300703583715099E-5</c:v>
                </c:pt>
                <c:pt idx="4">
                  <c:v>1.5300612605170099E-5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979-49E0-B2A6-7990507F9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309880"/>
        <c:axId val="464310200"/>
      </c:scatterChart>
      <c:valAx>
        <c:axId val="464309880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310200"/>
        <c:crosses val="autoZero"/>
        <c:crossBetween val="midCat"/>
      </c:valAx>
      <c:valAx>
        <c:axId val="464310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309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misfits!$C$2:$C$5</c:f>
              <c:numCache>
                <c:formatCode>0.00E+00</c:formatCode>
                <c:ptCount val="4"/>
                <c:pt idx="0">
                  <c:v>1.5300895734473701E-5</c:v>
                </c:pt>
                <c:pt idx="1">
                  <c:v>1.5300802334652001E-5</c:v>
                </c:pt>
                <c:pt idx="2">
                  <c:v>1.5300703583715099E-5</c:v>
                </c:pt>
                <c:pt idx="3">
                  <c:v>1.5300612605170099E-5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A3-4437-B7C4-871352AB67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309880"/>
        <c:axId val="464310200"/>
      </c:scatterChart>
      <c:valAx>
        <c:axId val="464309880"/>
        <c:scaling>
          <c:orientation val="minMax"/>
          <c:max val="4"/>
          <c:min val="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310200"/>
        <c:crosses val="autoZero"/>
        <c:crossBetween val="midCat"/>
      </c:valAx>
      <c:valAx>
        <c:axId val="464310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ID"/>
                  <a:t>Misfit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643098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BF480-FBEA-4E40-BA1D-63F93A650DDE}" type="datetimeFigureOut">
              <a:rPr lang="en-ID" smtClean="0"/>
              <a:t>04/08/2021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7C76A-A62C-4520-8757-46CB4FE105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20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0">
            <a:extLst>
              <a:ext uri="{FF2B5EF4-FFF2-40B4-BE49-F238E27FC236}">
                <a16:creationId xmlns:a16="http://schemas.microsoft.com/office/drawing/2014/main" id="{98DA39FC-D453-482D-B0D7-750BD64743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0792076" y="3599881"/>
            <a:ext cx="4938623" cy="4938623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D741360-1BF8-4C5D-B131-8DCBE4E9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FE9BEEB0-AB22-43D3-88DA-79EC6FBBA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B20689-5D7E-4144-B57A-C76F49DC4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0972" y="6210300"/>
            <a:ext cx="6400800" cy="990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610"/>
              </a:lnSpc>
            </a:pPr>
            <a:endParaRPr lang="en-US" sz="1800" dirty="0">
              <a:solidFill>
                <a:srgbClr val="000000"/>
              </a:solidFill>
              <a:latin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388319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0972" y="6210300"/>
            <a:ext cx="6400800" cy="990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2610"/>
              </a:lnSpc>
            </a:pPr>
            <a:endParaRPr lang="en-US" sz="1800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6BD46-93D9-438E-BB32-540B95A7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03751E-6602-43F2-AC3B-7626A427D65C}"/>
              </a:ext>
            </a:extLst>
          </p:cNvPr>
          <p:cNvSpPr txBox="1">
            <a:spLocks/>
          </p:cNvSpPr>
          <p:nvPr userDrawn="1"/>
        </p:nvSpPr>
        <p:spPr>
          <a:xfrm>
            <a:off x="2132172" y="8991601"/>
            <a:ext cx="2894400" cy="363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10"/>
              </a:lnSpc>
            </a:pPr>
            <a:endParaRPr lang="en-US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6E3D9894-19A5-4723-803D-E57BE2D22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9964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1AA81C77-6012-462B-8C87-B721A61644C2}"/>
              </a:ext>
            </a:extLst>
          </p:cNvPr>
          <p:cNvGrpSpPr/>
          <p:nvPr userDrawn="1"/>
        </p:nvGrpSpPr>
        <p:grpSpPr>
          <a:xfrm>
            <a:off x="1066800" y="3860088"/>
            <a:ext cx="1500023" cy="1500023"/>
            <a:chOff x="0" y="0"/>
            <a:chExt cx="6350000" cy="6350000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0037334-75DE-4DD2-860E-DE20004CBD6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4431"/>
            </a:solidFill>
          </p:spPr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AA9FC50F-3FD8-46ED-8CA4-2EEFB69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FBCDCC-D671-461A-9183-607E08393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8000" y="0"/>
            <a:ext cx="7620000" cy="10287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BC03CB31-4B12-47F6-9FD7-7036C4408270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F406636-25EC-4D6F-BC54-A5A4768BC6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2321AC5-0601-4F01-9875-924C525D9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14186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BFB32B4-A77D-4AD0-9897-FC26F3E0F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1AA81C77-6012-462B-8C87-B721A61644C2}"/>
              </a:ext>
            </a:extLst>
          </p:cNvPr>
          <p:cNvGrpSpPr/>
          <p:nvPr userDrawn="1"/>
        </p:nvGrpSpPr>
        <p:grpSpPr>
          <a:xfrm>
            <a:off x="1066800" y="3860088"/>
            <a:ext cx="1500023" cy="1500023"/>
            <a:chOff x="0" y="0"/>
            <a:chExt cx="6350000" cy="6350000"/>
          </a:xfrm>
          <a:solidFill>
            <a:srgbClr val="266430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0037334-75DE-4DD2-860E-DE20004CBD69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AA9FC50F-3FD8-46ED-8CA4-2EEFB69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3FBCDCC-D671-461A-9183-607E08393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8000" y="0"/>
            <a:ext cx="7620000" cy="10287000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BC03CB31-4B12-47F6-9FD7-7036C4408270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  <a:solidFill>
            <a:srgbClr val="005AAB"/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F406636-25EC-4D6F-BC54-A5A4768BC6CE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1379475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1B144132-5B9F-4D86-89B4-60A44160F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6000501" y="112124"/>
            <a:ext cx="786013" cy="1146175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0B040B9-D76D-42D8-9BD7-F2B417040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C054ABC-87CB-4590-8B01-7755365D57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0945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F6F196-1941-4EBF-8DAE-DCB202338AC6}"/>
              </a:ext>
            </a:extLst>
          </p:cNvPr>
          <p:cNvSpPr txBox="1">
            <a:spLocks/>
          </p:cNvSpPr>
          <p:nvPr userDrawn="1"/>
        </p:nvSpPr>
        <p:spPr>
          <a:xfrm>
            <a:off x="2132172" y="8991601"/>
            <a:ext cx="2894400" cy="363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BM Plex Mono" panose="020B060402020202020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610"/>
              </a:lnSpc>
            </a:pPr>
            <a:endParaRPr lang="en-US" dirty="0">
              <a:solidFill>
                <a:srgbClr val="000000"/>
              </a:solidFill>
              <a:latin typeface="IBM Plex Mono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A276778-B37A-48EF-B3BA-AB32838F8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B731123-CBEB-402B-A2CA-C08E0A077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8881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51DAB8E-2088-4374-87F8-46CC16DD61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14248800" cy="6526800"/>
          </a:xfrm>
          <a:noFill/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A561F-967D-484B-B81E-2E59E8F7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8B43604-D325-41AB-97BC-F75157D19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599EAE1-1337-4881-A7C7-022EF70E6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6207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88601709-F523-42F5-A90B-EA58887CB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770939"/>
            <a:ext cx="8229600" cy="4363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ID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99DE791-F992-407F-BA7B-2BB21BC77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90297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9562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9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DM Sans Bold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D9CA6-3D07-459B-9993-9CA64E2F0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8572" y="9047100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BFCB0462-5AF6-49AC-B3BB-F02A1BFA08B0}"/>
              </a:ext>
            </a:extLst>
          </p:cNvPr>
          <p:cNvGrpSpPr/>
          <p:nvPr userDrawn="1"/>
        </p:nvGrpSpPr>
        <p:grpSpPr>
          <a:xfrm>
            <a:off x="1070147" y="3860088"/>
            <a:ext cx="1493330" cy="1500023"/>
            <a:chOff x="14169" y="0"/>
            <a:chExt cx="6321667" cy="63500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B8B72BC-6208-46DC-8536-1D621A541DE3}"/>
                </a:ext>
              </a:extLst>
            </p:cNvPr>
            <p:cNvSpPr/>
            <p:nvPr/>
          </p:nvSpPr>
          <p:spPr>
            <a:xfrm>
              <a:off x="14169" y="0"/>
              <a:ext cx="6321667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4431"/>
            </a:solidFill>
          </p:spPr>
        </p:sp>
      </p:grp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8747D57E-CAF8-478E-A8C7-9BCB319E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610100"/>
            <a:ext cx="7010400" cy="381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ID" dirty="0"/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7D95DD20-3FD3-4A2D-A411-BCC6AE782E8D}"/>
              </a:ext>
            </a:extLst>
          </p:cNvPr>
          <p:cNvGrpSpPr/>
          <p:nvPr userDrawn="1"/>
        </p:nvGrpSpPr>
        <p:grpSpPr>
          <a:xfrm>
            <a:off x="0" y="7958785"/>
            <a:ext cx="2603194" cy="2599029"/>
            <a:chOff x="0" y="0"/>
            <a:chExt cx="6350000" cy="633984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DC0BD77-EDE0-4904-B27C-7A801C25187A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5977F88C-254B-4DD9-8BD1-8CA5A1C13501}"/>
              </a:ext>
            </a:extLst>
          </p:cNvPr>
          <p:cNvGrpSpPr/>
          <p:nvPr userDrawn="1"/>
        </p:nvGrpSpPr>
        <p:grpSpPr>
          <a:xfrm rot="-10800000">
            <a:off x="9895708" y="-33422"/>
            <a:ext cx="1946546" cy="1943431"/>
            <a:chOff x="0" y="0"/>
            <a:chExt cx="6350000" cy="633984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388091B-3CF9-46F4-A702-EA5226508988}"/>
                </a:ext>
              </a:extLst>
            </p:cNvPr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BC53F"/>
            </a:solidFill>
          </p:spPr>
        </p:sp>
      </p:grpSp>
      <p:pic>
        <p:nvPicPr>
          <p:cNvPr id="16" name="Picture 22">
            <a:extLst>
              <a:ext uri="{FF2B5EF4-FFF2-40B4-BE49-F238E27FC236}">
                <a16:creationId xmlns:a16="http://schemas.microsoft.com/office/drawing/2014/main" id="{86E0FC92-80DE-4BE1-85C1-4189F09AFF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26504" y="7854297"/>
            <a:ext cx="2438430" cy="12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0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2254F8-B13D-4EF0-81B9-04D4AE89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47689"/>
            <a:ext cx="12496800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8C3DF-6D54-4BE6-BE3B-EA5CE759E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0" y="2171700"/>
            <a:ext cx="14249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AB412EA-CC22-43C5-AFC3-24CB56FBB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261430" y="8991601"/>
            <a:ext cx="4114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fld id="{9D2B931B-9A15-40DA-A066-61C67E85B59C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6481F3-45F0-485E-BCA5-E5F3DDDB0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14550" y="8991601"/>
            <a:ext cx="28980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IBM Plex Mono" panose="020B0604020202020204" charset="0"/>
              </a:defRPr>
            </a:lvl1pPr>
          </a:lstStyle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095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86" r:id="rId2"/>
    <p:sldLayoutId id="2147483687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DM Sans Bold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BM Plex Mono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11" Type="http://schemas.openxmlformats.org/officeDocument/2006/relationships/image" Target="../media/image82.png"/><Relationship Id="rId5" Type="http://schemas.openxmlformats.org/officeDocument/2006/relationships/image" Target="../media/image88.png"/><Relationship Id="rId10" Type="http://schemas.openxmlformats.org/officeDocument/2006/relationships/image" Target="../media/image80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7.png"/><Relationship Id="rId7" Type="http://schemas.openxmlformats.org/officeDocument/2006/relationships/image" Target="../media/image12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88F0-2592-4A4D-80CB-88042B7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Progres</a:t>
            </a:r>
            <a:r>
              <a:rPr lang="en-US" dirty="0"/>
              <a:t> 4 – </a:t>
            </a:r>
            <a:r>
              <a:rPr lang="en-US" dirty="0" err="1"/>
              <a:t>Inversi</a:t>
            </a:r>
            <a:r>
              <a:rPr lang="en-US" dirty="0"/>
              <a:t> Moment tensor (Gradient descent/steepest descent)</a:t>
            </a:r>
            <a:endParaRPr lang="en-ID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B02E02B-373E-404D-9776-F6831F5CE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5638800"/>
            <a:ext cx="8153400" cy="990600"/>
          </a:xfrm>
        </p:spPr>
        <p:txBody>
          <a:bodyPr/>
          <a:lstStyle/>
          <a:p>
            <a:r>
              <a:rPr lang="en-US" sz="2400" dirty="0"/>
              <a:t>Azhar Harisandi - 22320011</a:t>
            </a:r>
          </a:p>
          <a:p>
            <a:endParaRPr lang="en-US" sz="2400" dirty="0"/>
          </a:p>
          <a:p>
            <a:r>
              <a:rPr lang="en-US" sz="2400" dirty="0"/>
              <a:t>Faculty of Mining and Petroleum Engineering</a:t>
            </a:r>
          </a:p>
          <a:p>
            <a:r>
              <a:rPr lang="en-US" sz="2400" dirty="0"/>
              <a:t>Department of Geophysical Engineering</a:t>
            </a:r>
            <a:endParaRPr lang="en-ID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AE865-91BB-43EF-A327-54D28FE72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6093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28AE3-956A-4E2B-9ED5-875EC9978E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Adjoint simulation -&gt; tools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gradien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misfit function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6B5F1-F29F-4EE2-8E73-11344750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 misfit adjoint source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3D82D-514A-4D48-9FB6-D87D556D5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011D0-9005-4468-8CFA-A282B81A3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10</a:t>
            </a:fld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A44D41-B027-408A-BC21-D2AE91E5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07818"/>
            <a:ext cx="6029221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FBAC52-68FA-4B41-8383-0449A086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99837"/>
            <a:ext cx="6925642" cy="905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335F88-4D27-440A-8693-1837627B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5717411"/>
            <a:ext cx="6773220" cy="11526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117D13-F849-4FB2-BC17-653D0F91A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386" y="7284840"/>
            <a:ext cx="8716591" cy="2829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0CE7BF-5879-4C14-B688-C67329633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0" y="3404755"/>
            <a:ext cx="6925642" cy="9552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9E6B32-F604-4FD3-8168-57984D1B2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7331" y="5211018"/>
            <a:ext cx="6601746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0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5AF583-4924-4B28-B41E-69E24FE3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rgbClr val="000000"/>
                </a:solidFill>
                <a:latin typeface="DM Sans Bold"/>
              </a:rPr>
              <a:t>Model configuration (for synthetic and “data”)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C45AB-1DDF-4446-AABD-74AE2C6ED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11</a:t>
            </a:fld>
            <a:endParaRPr lang="en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025CE-A30A-4A10-AC61-128E181F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 dirty="0" err="1"/>
              <a:t>Underpressure</a:t>
            </a:r>
            <a:r>
              <a:rPr lang="en-ID" dirty="0"/>
              <a:t>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A3BB4-703C-46FA-8197-921D3E85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326" y="2011566"/>
            <a:ext cx="4945319" cy="324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12B1BD-97AB-4B07-9473-325FA9B3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77291"/>
            <a:ext cx="4934645" cy="3464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1F10F-41E8-407D-AB41-79D747466089}"/>
              </a:ext>
            </a:extLst>
          </p:cNvPr>
          <p:cNvSpPr txBox="1"/>
          <p:nvPr/>
        </p:nvSpPr>
        <p:spPr>
          <a:xfrm>
            <a:off x="7772400" y="7886700"/>
            <a:ext cx="93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</a:t>
            </a:r>
            <a:endParaRPr lang="en-ID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86B53-D31F-426E-8F8A-B701506E56FE}"/>
              </a:ext>
            </a:extLst>
          </p:cNvPr>
          <p:cNvSpPr txBox="1"/>
          <p:nvPr/>
        </p:nvSpPr>
        <p:spPr>
          <a:xfrm>
            <a:off x="12114095" y="2508051"/>
            <a:ext cx="47616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XMIN, XMAX = -100, 100 (in 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YMIN, YMAX = -100,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ZMIN, ZMAX = -100,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N of elements in X direction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N of elements in Y direction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N of elements in Z direction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Mono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Homogeneous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IBM Plex Mono" panose="020B0604020202020204" charset="0"/>
              </a:rPr>
              <a:t>Vp</a:t>
            </a:r>
            <a:r>
              <a:rPr lang="en-US" dirty="0">
                <a:latin typeface="IBM Plex Mono" panose="020B0604020202020204" charset="0"/>
              </a:rPr>
              <a:t> = 2200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Vs = 1400 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Density = 2200 kg/m</a:t>
            </a:r>
            <a:r>
              <a:rPr lang="en-US" baseline="30000" dirty="0">
                <a:latin typeface="IBM Plex Mono" panose="020B0604020202020204" charset="0"/>
              </a:rPr>
              <a:t>3</a:t>
            </a:r>
            <a:endParaRPr lang="en-ID" dirty="0">
              <a:latin typeface="IBM Plex Mono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305CE-C656-426A-B86C-39060A210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13500"/>
            <a:ext cx="4934646" cy="37713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1A3A80-0417-493C-869E-0CD78EC97BBA}"/>
              </a:ext>
            </a:extLst>
          </p:cNvPr>
          <p:cNvSpPr txBox="1"/>
          <p:nvPr/>
        </p:nvSpPr>
        <p:spPr>
          <a:xfrm>
            <a:off x="1182713" y="2198530"/>
            <a:ext cx="47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Mono" panose="020B0604020202020204" charset="0"/>
              </a:rPr>
              <a:t>Velocity for “DATA”</a:t>
            </a:r>
            <a:endParaRPr lang="en-ID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0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EFA238-DA9C-4514-9027-19B01DF165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Source – DC 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B9945F-60F5-4E86-89FB-6F94DD84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configuration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0D365-0FB5-4630-9811-CDF915939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62F16-0B9E-4D63-B4AD-5944ADFC3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12</a:t>
            </a:fld>
            <a:endParaRPr lang="en-ID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ADBEFA-22EF-4841-945F-2F3E96F2D2E9}"/>
              </a:ext>
            </a:extLst>
          </p:cNvPr>
          <p:cNvGrpSpPr/>
          <p:nvPr/>
        </p:nvGrpSpPr>
        <p:grpSpPr>
          <a:xfrm>
            <a:off x="6254924" y="2857500"/>
            <a:ext cx="5778152" cy="5674207"/>
            <a:chOff x="6254924" y="2857500"/>
            <a:chExt cx="5778152" cy="56742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197AF1-F337-48BD-9582-559B9C634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4924" y="3107508"/>
              <a:ext cx="5712067" cy="54006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85561E8-DDC8-474C-BE24-556F7637C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4924" y="2857500"/>
              <a:ext cx="5778152" cy="5674207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85D4AA-4F9F-44E0-A50B-2D4AE90B0DD7}"/>
                </a:ext>
              </a:extLst>
            </p:cNvPr>
            <p:cNvCxnSpPr/>
            <p:nvPr/>
          </p:nvCxnSpPr>
          <p:spPr>
            <a:xfrm flipV="1">
              <a:off x="9299991" y="4823307"/>
              <a:ext cx="0" cy="18288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37CADD0-72FD-4584-96CB-A7784B489E1C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91" y="4823307"/>
              <a:ext cx="0" cy="19050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C5BFFC-C860-44EF-838E-7514D2690A37}"/>
                </a:ext>
              </a:extLst>
            </p:cNvPr>
            <p:cNvCxnSpPr>
              <a:cxnSpLocks/>
            </p:cNvCxnSpPr>
            <p:nvPr/>
          </p:nvCxnSpPr>
          <p:spPr>
            <a:xfrm>
              <a:off x="8309391" y="5509107"/>
              <a:ext cx="173945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F754DD-F179-427D-BA71-ADC60DF37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391" y="5890107"/>
              <a:ext cx="16632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80D10C-B66C-4DD7-B254-ADA76DD5D25B}"/>
                </a:ext>
              </a:extLst>
            </p:cNvPr>
            <p:cNvSpPr/>
            <p:nvPr/>
          </p:nvSpPr>
          <p:spPr>
            <a:xfrm>
              <a:off x="10287000" y="4191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07FC04-5C94-42AD-BC4C-E0CB93AC5488}"/>
                </a:ext>
              </a:extLst>
            </p:cNvPr>
            <p:cNvSpPr/>
            <p:nvPr/>
          </p:nvSpPr>
          <p:spPr>
            <a:xfrm>
              <a:off x="10401300" y="69723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24F328-DCC3-4194-8F47-E753EEFBC4BE}"/>
                </a:ext>
              </a:extLst>
            </p:cNvPr>
            <p:cNvSpPr/>
            <p:nvPr/>
          </p:nvSpPr>
          <p:spPr>
            <a:xfrm>
              <a:off x="7620000" y="421424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8D9D42-1A19-44FC-862A-BCCB79CECEA0}"/>
                </a:ext>
              </a:extLst>
            </p:cNvPr>
            <p:cNvSpPr/>
            <p:nvPr/>
          </p:nvSpPr>
          <p:spPr>
            <a:xfrm>
              <a:off x="7620000" y="69723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482052-22F2-447F-A799-484D421D6E88}"/>
                </a:ext>
              </a:extLst>
            </p:cNvPr>
            <p:cNvSpPr txBox="1"/>
            <p:nvPr/>
          </p:nvSpPr>
          <p:spPr>
            <a:xfrm>
              <a:off x="10062705" y="382039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ST02</a:t>
              </a:r>
              <a:endParaRPr lang="en-ID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3AC220-EC46-4725-B4F5-72C2A2828241}"/>
                </a:ext>
              </a:extLst>
            </p:cNvPr>
            <p:cNvSpPr txBox="1"/>
            <p:nvPr/>
          </p:nvSpPr>
          <p:spPr>
            <a:xfrm>
              <a:off x="10287000" y="731040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ST04</a:t>
              </a:r>
              <a:endParaRPr lang="en-ID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9B16E2-CCBE-493A-A69C-B03E1C9E5E74}"/>
                </a:ext>
              </a:extLst>
            </p:cNvPr>
            <p:cNvSpPr txBox="1"/>
            <p:nvPr/>
          </p:nvSpPr>
          <p:spPr>
            <a:xfrm>
              <a:off x="7394991" y="7266242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ST06</a:t>
              </a:r>
              <a:endParaRPr lang="en-ID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997579-9B43-42A4-97F9-A54885377E7D}"/>
                </a:ext>
              </a:extLst>
            </p:cNvPr>
            <p:cNvSpPr txBox="1"/>
            <p:nvPr/>
          </p:nvSpPr>
          <p:spPr>
            <a:xfrm>
              <a:off x="7394991" y="3760074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ST08</a:t>
              </a:r>
              <a:endParaRPr lang="en-ID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DFA304-DBEA-449C-9C0D-282ECB976B15}"/>
              </a:ext>
            </a:extLst>
          </p:cNvPr>
          <p:cNvSpPr txBox="1"/>
          <p:nvPr/>
        </p:nvSpPr>
        <p:spPr>
          <a:xfrm>
            <a:off x="7654183" y="8597049"/>
            <a:ext cx="315666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Displacement (z-component)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source depth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718D81-BD5C-4648-BB58-B08419FE2B4E}"/>
              </a:ext>
            </a:extLst>
          </p:cNvPr>
          <p:cNvSpPr/>
          <p:nvPr/>
        </p:nvSpPr>
        <p:spPr>
          <a:xfrm>
            <a:off x="2000250" y="470900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7009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B2EA8-B93A-432E-A224-E03BCF536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C427D-94E7-4A5B-BFC9-07FF24E42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13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4D44F6-895A-4560-86A0-C013882C5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4680" y="114300"/>
            <a:ext cx="6550689" cy="44885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9661D-A874-4DC1-A76A-3D5EB07B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680" y="5584733"/>
            <a:ext cx="6550689" cy="458796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9BBD8E-353F-4CEF-8D80-3DF24E489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5" y="5869814"/>
            <a:ext cx="6306207" cy="42993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99AC49-21A8-4B5A-8914-5D0AF4D69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24" y="254283"/>
            <a:ext cx="5966771" cy="414589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75E04DA-76EA-4FE4-9930-8AE3B970376F}"/>
              </a:ext>
            </a:extLst>
          </p:cNvPr>
          <p:cNvGrpSpPr/>
          <p:nvPr/>
        </p:nvGrpSpPr>
        <p:grpSpPr>
          <a:xfrm>
            <a:off x="6883666" y="3635563"/>
            <a:ext cx="3667042" cy="3601074"/>
            <a:chOff x="6254924" y="2857500"/>
            <a:chExt cx="5778152" cy="56742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0F9F0E-A70F-46F0-AA07-C8D8564D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4924" y="3107508"/>
              <a:ext cx="5712067" cy="54006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F30671-9A80-440C-8AA2-601CE05AF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54924" y="2857500"/>
              <a:ext cx="5778152" cy="5674207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DFDA6C-4F5F-460C-AAE4-8F6363A8C0EB}"/>
                </a:ext>
              </a:extLst>
            </p:cNvPr>
            <p:cNvCxnSpPr/>
            <p:nvPr/>
          </p:nvCxnSpPr>
          <p:spPr>
            <a:xfrm flipV="1">
              <a:off x="9299991" y="4823307"/>
              <a:ext cx="0" cy="18288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24A8C2-CEDD-4366-BAE9-4DB4BD929B53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91" y="4823307"/>
              <a:ext cx="0" cy="19050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AA96DD-D50D-4A6B-8C2E-6C8AD92126BF}"/>
                </a:ext>
              </a:extLst>
            </p:cNvPr>
            <p:cNvCxnSpPr>
              <a:cxnSpLocks/>
            </p:cNvCxnSpPr>
            <p:nvPr/>
          </p:nvCxnSpPr>
          <p:spPr>
            <a:xfrm>
              <a:off x="8309391" y="5509107"/>
              <a:ext cx="173945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D7F1F1-A5CE-4F65-9997-53E823558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9391" y="5890107"/>
              <a:ext cx="166326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0EB9DC-91BD-4ED6-B4CC-B9B9370FEC10}"/>
                </a:ext>
              </a:extLst>
            </p:cNvPr>
            <p:cNvSpPr/>
            <p:nvPr/>
          </p:nvSpPr>
          <p:spPr>
            <a:xfrm>
              <a:off x="10287000" y="41910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B35F55-0E50-4A0F-BC9F-54B43C0D1AA6}"/>
                </a:ext>
              </a:extLst>
            </p:cNvPr>
            <p:cNvSpPr/>
            <p:nvPr/>
          </p:nvSpPr>
          <p:spPr>
            <a:xfrm>
              <a:off x="10401300" y="69723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62093C-DA00-4992-B053-23F45C7315AE}"/>
                </a:ext>
              </a:extLst>
            </p:cNvPr>
            <p:cNvSpPr/>
            <p:nvPr/>
          </p:nvSpPr>
          <p:spPr>
            <a:xfrm>
              <a:off x="7620000" y="421424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CAD4F1-ED5D-4920-9087-9E8055F8ED1C}"/>
                </a:ext>
              </a:extLst>
            </p:cNvPr>
            <p:cNvSpPr/>
            <p:nvPr/>
          </p:nvSpPr>
          <p:spPr>
            <a:xfrm>
              <a:off x="7620000" y="69723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6F0292-46C4-451F-B7E0-B46B963DD809}"/>
                </a:ext>
              </a:extLst>
            </p:cNvPr>
            <p:cNvSpPr txBox="1"/>
            <p:nvPr/>
          </p:nvSpPr>
          <p:spPr>
            <a:xfrm>
              <a:off x="10062705" y="382039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ST02</a:t>
              </a:r>
              <a:endParaRPr lang="en-ID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D704BB-074A-400C-917E-1E729C403A88}"/>
                </a:ext>
              </a:extLst>
            </p:cNvPr>
            <p:cNvSpPr txBox="1"/>
            <p:nvPr/>
          </p:nvSpPr>
          <p:spPr>
            <a:xfrm>
              <a:off x="10287000" y="7310403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ST04</a:t>
              </a:r>
              <a:endParaRPr lang="en-ID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E0F870-4793-4B3F-ADF4-149714606226}"/>
                </a:ext>
              </a:extLst>
            </p:cNvPr>
            <p:cNvSpPr txBox="1"/>
            <p:nvPr/>
          </p:nvSpPr>
          <p:spPr>
            <a:xfrm>
              <a:off x="7394991" y="7266242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ST06</a:t>
              </a:r>
              <a:endParaRPr lang="en-ID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C9EBA7-D681-4FDD-A105-04BDC25E9FA7}"/>
                </a:ext>
              </a:extLst>
            </p:cNvPr>
            <p:cNvSpPr txBox="1"/>
            <p:nvPr/>
          </p:nvSpPr>
          <p:spPr>
            <a:xfrm>
              <a:off x="7394991" y="3760074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ST08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77307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A63489-9EA0-4966-BA82-69557058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164653"/>
            <a:ext cx="6668658" cy="11461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16464C-1F92-496C-81E9-D93D500A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7689"/>
            <a:ext cx="13944600" cy="1146176"/>
          </a:xfrm>
        </p:spPr>
        <p:txBody>
          <a:bodyPr/>
          <a:lstStyle/>
          <a:p>
            <a:r>
              <a:rPr lang="en-US" dirty="0"/>
              <a:t>Waveform misfit - derivatives with respect to structural parameter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80FFA-F1CA-4109-9CA8-A21F84B65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CC9F6-0CB7-415C-AD74-4DA363DFA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14</a:t>
            </a:fld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B331C-BE0F-4002-9CDB-F00ECB87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56" y="4845142"/>
            <a:ext cx="5132423" cy="5110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F3E2F-BDE6-43E7-A130-A773ADDAC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0" y="4898524"/>
            <a:ext cx="5023269" cy="5002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6497C-AB42-4C08-8FDA-5D0F9713C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083" y="4898524"/>
            <a:ext cx="5132422" cy="5002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7CCD0C-56D1-429B-B673-CB00C1C1A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2037646"/>
            <a:ext cx="6324600" cy="2546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9F2ADA-47BD-4152-8FE7-DE4A4BA74D39}"/>
              </a:ext>
            </a:extLst>
          </p:cNvPr>
          <p:cNvSpPr txBox="1"/>
          <p:nvPr/>
        </p:nvSpPr>
        <p:spPr>
          <a:xfrm>
            <a:off x="5294130" y="2916952"/>
            <a:ext cx="1292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waveform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1140E0-E045-446E-9552-A0BFD7344290}"/>
              </a:ext>
            </a:extLst>
          </p:cNvPr>
          <p:cNvSpPr txBox="1"/>
          <p:nvPr/>
        </p:nvSpPr>
        <p:spPr>
          <a:xfrm>
            <a:off x="7482687" y="2903530"/>
            <a:ext cx="1661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waveform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D621F-89C4-4758-A9F2-DAF4ED092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1055" y="3832177"/>
            <a:ext cx="6420746" cy="819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3B03DD-9802-477E-B71D-B31A3B09EE2A}"/>
              </a:ext>
            </a:extLst>
          </p:cNvPr>
          <p:cNvSpPr txBox="1"/>
          <p:nvPr/>
        </p:nvSpPr>
        <p:spPr>
          <a:xfrm>
            <a:off x="1069328" y="3815173"/>
            <a:ext cx="1292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Adjoint source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99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252A67-8700-4C8F-B0F1-7915E7B1A3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1555C-29DE-4E03-B37A-BD25D4D4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7BA8C0-1AA0-4186-9C49-E88526FB9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A53B6-3ADD-476D-8FCC-A152B5150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15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9EDF9-4498-4A8E-A5DF-42C723CE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3" y="131298"/>
            <a:ext cx="7535327" cy="2419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1D769-1B04-40E4-8999-DE13853E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885" y="127782"/>
            <a:ext cx="7563906" cy="2381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50813-1632-47A2-B253-F3769ACFE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599845"/>
            <a:ext cx="7525800" cy="2391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0D072C-5EEE-43F0-8103-A4F7D4C42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440" y="2587980"/>
            <a:ext cx="7573432" cy="2448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DCE46A-6960-4572-98C8-4371A42B4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" y="5016587"/>
            <a:ext cx="7506748" cy="2381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0B897A-9198-49A7-B942-A3277A438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8733" y="4992035"/>
            <a:ext cx="7554379" cy="23530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B3D15B-6576-48CC-A328-0B525F4DA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7423802"/>
            <a:ext cx="7592485" cy="24196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E77A00-4D9F-4B8D-8027-5299945A0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8280" y="7492642"/>
            <a:ext cx="7459116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9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B6E041-F873-41C0-894E-5DD1613C93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48FE39-AF23-43B2-A460-304C8508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 kernel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F60C0-9556-4864-8FE7-D8C386C9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D8A4B-EF90-448C-BCB8-D84ACCF5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16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9EA9D-E5F9-44D2-A158-3ABE3860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74887"/>
            <a:ext cx="5664426" cy="5544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DC0FE-C85A-41A9-B5D0-A2BA6FB5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79" y="2559647"/>
            <a:ext cx="5568242" cy="5544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839730-751E-45A9-A831-352DD00D1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7731" y="2529167"/>
            <a:ext cx="5662128" cy="558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1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6A519C-15AA-4821-A55A-176C71B037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E34ACA-7E00-423D-A78A-256D499C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= -50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C76BF-ED77-4F5D-A17B-B3D898C14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34D7-01A8-4980-ABDD-F1EA15365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17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568B5-95EC-4802-BC37-C6BAD081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7" y="2696071"/>
            <a:ext cx="5544185" cy="5480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FD24D-C1F0-4CD3-8A20-0D8713B3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00" y="2663687"/>
            <a:ext cx="5544185" cy="5450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77CA0-CADD-47B7-9C80-8689ED31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363" y="2663687"/>
            <a:ext cx="5544185" cy="542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3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D026E30-B110-41C6-A5A3-AE392FAC0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1"/>
          <a:stretch/>
        </p:blipFill>
        <p:spPr>
          <a:xfrm>
            <a:off x="5418878" y="589351"/>
            <a:ext cx="3308930" cy="367480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82AA0-7725-44EF-B5BE-A29E30759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F2CAE-8B2B-463B-8E36-D123128AF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18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30E88-3CD5-4CF5-8C69-3E2850CA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8" y="5097456"/>
            <a:ext cx="5842321" cy="4015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ABCAF-6810-47FB-B824-FE94B165D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09" y="5030437"/>
            <a:ext cx="5641779" cy="3829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4E9F2E-E8E4-4385-996B-4E0E09336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52"/>
          <a:stretch/>
        </p:blipFill>
        <p:spPr>
          <a:xfrm>
            <a:off x="9062725" y="643278"/>
            <a:ext cx="3401129" cy="3674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223EE-37C8-481C-AD1F-78F3136A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271" y="5153858"/>
            <a:ext cx="5728043" cy="39488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72714D4-6F2A-4453-9C14-F5B3EE234918}"/>
              </a:ext>
            </a:extLst>
          </p:cNvPr>
          <p:cNvSpPr/>
          <p:nvPr/>
        </p:nvSpPr>
        <p:spPr>
          <a:xfrm>
            <a:off x="8001000" y="101516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A32C43-AFF5-4229-BB5D-1CBB57C9590A}"/>
              </a:ext>
            </a:extLst>
          </p:cNvPr>
          <p:cNvSpPr txBox="1"/>
          <p:nvPr/>
        </p:nvSpPr>
        <p:spPr>
          <a:xfrm>
            <a:off x="7776705" y="64455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ST02</a:t>
            </a:r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85AF03-2556-43A1-91B1-5DD08B5A6190}"/>
              </a:ext>
            </a:extLst>
          </p:cNvPr>
          <p:cNvSpPr/>
          <p:nvPr/>
        </p:nvSpPr>
        <p:spPr>
          <a:xfrm>
            <a:off x="12066348" y="112946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3753AE-70AD-4F9E-97A1-873DAFC1FB24}"/>
              </a:ext>
            </a:extLst>
          </p:cNvPr>
          <p:cNvSpPr txBox="1"/>
          <p:nvPr/>
        </p:nvSpPr>
        <p:spPr>
          <a:xfrm>
            <a:off x="11842053" y="75885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ST02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2D6E23-61BD-47B4-8AE2-013EC9EC7B8A}"/>
              </a:ext>
            </a:extLst>
          </p:cNvPr>
          <p:cNvSpPr txBox="1"/>
          <p:nvPr/>
        </p:nvSpPr>
        <p:spPr>
          <a:xfrm>
            <a:off x="9609083" y="3789400"/>
            <a:ext cx="28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BM Plex Mono" panose="020B0604020202020204" charset="0"/>
              </a:rPr>
              <a:t>Starting Model</a:t>
            </a:r>
            <a:endParaRPr lang="en-ID" sz="2400" dirty="0">
              <a:latin typeface="IBM Plex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F2C2D-C12A-4B94-BE2C-FFBE97C667C7}"/>
              </a:ext>
            </a:extLst>
          </p:cNvPr>
          <p:cNvSpPr txBox="1"/>
          <p:nvPr/>
        </p:nvSpPr>
        <p:spPr>
          <a:xfrm>
            <a:off x="5729501" y="3759179"/>
            <a:ext cx="2809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IBM Plex Mono" panose="020B0604020202020204" charset="0"/>
              </a:rPr>
              <a:t>“True” data</a:t>
            </a:r>
            <a:endParaRPr lang="en-ID" sz="2400" dirty="0">
              <a:latin typeface="IBM Plex Mono" panose="020B060402020202020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7AF28-E63D-474C-B127-BFD72FC60FE7}"/>
              </a:ext>
            </a:extLst>
          </p:cNvPr>
          <p:cNvCxnSpPr/>
          <p:nvPr/>
        </p:nvCxnSpPr>
        <p:spPr>
          <a:xfrm flipH="1">
            <a:off x="10003961" y="4305370"/>
            <a:ext cx="740239" cy="907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44663E-9348-42AB-BC0B-54CBEEE52682}"/>
              </a:ext>
            </a:extLst>
          </p:cNvPr>
          <p:cNvCxnSpPr>
            <a:cxnSpLocks/>
          </p:cNvCxnSpPr>
          <p:nvPr/>
        </p:nvCxnSpPr>
        <p:spPr>
          <a:xfrm flipH="1">
            <a:off x="3421680" y="4174797"/>
            <a:ext cx="3276382" cy="938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9A4192-4D84-4E2E-A4DE-EB9946EAB7C3}"/>
              </a:ext>
            </a:extLst>
          </p:cNvPr>
          <p:cNvSpPr txBox="1"/>
          <p:nvPr/>
        </p:nvSpPr>
        <p:spPr>
          <a:xfrm>
            <a:off x="13213737" y="4642765"/>
            <a:ext cx="4472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Windowed waveform difference / Misfit (Adjoint source)</a:t>
            </a:r>
            <a:endParaRPr lang="en-ID" dirty="0">
              <a:latin typeface="Arial Nova" panose="020B05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F8ADE3-6E16-41C0-BF86-7B4C0525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285"/>
            <a:ext cx="12496800" cy="1146176"/>
          </a:xfrm>
        </p:spPr>
        <p:txBody>
          <a:bodyPr/>
          <a:lstStyle/>
          <a:p>
            <a:r>
              <a:rPr lang="en-US" dirty="0"/>
              <a:t>Source Inversion</a:t>
            </a:r>
            <a:endParaRPr lang="en-ID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01D58A-9B1B-4939-8D66-AB07CEC1FBE7}"/>
              </a:ext>
            </a:extLst>
          </p:cNvPr>
          <p:cNvSpPr txBox="1"/>
          <p:nvPr/>
        </p:nvSpPr>
        <p:spPr>
          <a:xfrm>
            <a:off x="13030200" y="1869759"/>
            <a:ext cx="35375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" panose="020B0504020202020204" pitchFamily="34" charset="0"/>
              </a:rPr>
              <a:t>Strike : 90</a:t>
            </a:r>
          </a:p>
          <a:p>
            <a:r>
              <a:rPr lang="en-US" sz="2000" dirty="0">
                <a:latin typeface="Arial Nova" panose="020B0504020202020204" pitchFamily="34" charset="0"/>
              </a:rPr>
              <a:t>Dip : 90</a:t>
            </a:r>
          </a:p>
          <a:p>
            <a:r>
              <a:rPr lang="en-US" sz="2000" dirty="0">
                <a:latin typeface="Arial Nova" panose="020B0504020202020204" pitchFamily="34" charset="0"/>
              </a:rPr>
              <a:t>Rake : 0 (pure strike-slip left lateral)</a:t>
            </a:r>
          </a:p>
          <a:p>
            <a:r>
              <a:rPr lang="en-US" sz="2000" dirty="0">
                <a:latin typeface="Arial Nova" panose="020B0504020202020204" pitchFamily="34" charset="0"/>
              </a:rPr>
              <a:t>Mw : 2.0</a:t>
            </a:r>
            <a:endParaRPr lang="en-ID" sz="2000" dirty="0">
              <a:latin typeface="Arial Nova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7838E-7B14-4839-A070-BFFCE112147E}"/>
              </a:ext>
            </a:extLst>
          </p:cNvPr>
          <p:cNvSpPr txBox="1"/>
          <p:nvPr/>
        </p:nvSpPr>
        <p:spPr>
          <a:xfrm>
            <a:off x="2286000" y="1828494"/>
            <a:ext cx="33089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ova" panose="020B0504020202020204" pitchFamily="34" charset="0"/>
              </a:rPr>
              <a:t>Strike : 110</a:t>
            </a:r>
          </a:p>
          <a:p>
            <a:r>
              <a:rPr lang="en-US" sz="2000" dirty="0">
                <a:latin typeface="Arial Nova" panose="020B0504020202020204" pitchFamily="34" charset="0"/>
              </a:rPr>
              <a:t>Dip : 78</a:t>
            </a:r>
          </a:p>
          <a:p>
            <a:r>
              <a:rPr lang="en-US" sz="2000" dirty="0">
                <a:latin typeface="Arial Nova" panose="020B0504020202020204" pitchFamily="34" charset="0"/>
              </a:rPr>
              <a:t>Rake : 13 (oblique reverse left-lateral)</a:t>
            </a:r>
          </a:p>
          <a:p>
            <a:r>
              <a:rPr lang="en-US" sz="2000" dirty="0">
                <a:latin typeface="Arial Nova" panose="020B0504020202020204" pitchFamily="34" charset="0"/>
              </a:rPr>
              <a:t>Mw : 1.8</a:t>
            </a:r>
            <a:endParaRPr lang="en-ID" sz="20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347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F9FB8-5F57-4739-9578-B0B258ED7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19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91B81-E79A-4BE1-9592-3EE5F2FF2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52"/>
          <a:stretch/>
        </p:blipFill>
        <p:spPr>
          <a:xfrm>
            <a:off x="7543800" y="3543300"/>
            <a:ext cx="2397853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91D17-E4C7-4BB8-9BE1-7E7834B2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653" y="647700"/>
            <a:ext cx="5115485" cy="3516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8F75DC-1C32-4ED9-88FD-EB75EBE52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342" y="5839115"/>
            <a:ext cx="5115485" cy="351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9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F80C4F6-D7F2-4C5A-88B4-3F594F8D0F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A04FCA-B006-4DA2-93A5-B2F5959E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334C1-BBCD-4149-B8D5-05B7646A8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70058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3BE6C3-070B-4659-8C7D-F19567DCFA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02674" y="4940913"/>
            <a:ext cx="6172200" cy="364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Output adjoint simulation :</a:t>
            </a:r>
          </a:p>
          <a:p>
            <a:r>
              <a:rPr lang="en-ID" sz="2000" dirty="0"/>
              <a:t>Strain waveform at source location</a:t>
            </a:r>
          </a:p>
          <a:p>
            <a:r>
              <a:rPr lang="en-ID" sz="2000" dirty="0" err="1"/>
              <a:t>Frechet</a:t>
            </a:r>
            <a:r>
              <a:rPr lang="en-ID" sz="2000" dirty="0"/>
              <a:t> derivative with respect to source parameters (</a:t>
            </a:r>
            <a:r>
              <a:rPr lang="en-ID" sz="2000" dirty="0" err="1"/>
              <a:t>M_ij</a:t>
            </a:r>
            <a:r>
              <a:rPr lang="en-ID" sz="2000" dirty="0"/>
              <a:t> and </a:t>
            </a:r>
            <a:r>
              <a:rPr lang="en-ID" sz="2000" dirty="0" err="1"/>
              <a:t>x_i</a:t>
            </a:r>
            <a:r>
              <a:rPr lang="en-ID" sz="20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7A634C-45C3-4764-AD0E-A03F2891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simulation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E0496-14E7-4513-9D1C-EB7C03DD6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E3F32-50D5-4FD3-8451-FEA45EADB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20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A1EE5-619E-44A8-B001-14FF6EAB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95232"/>
            <a:ext cx="6064521" cy="1761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268CC-465D-4824-B558-8983C6D5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910" y="723900"/>
            <a:ext cx="4896490" cy="55626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3A66DD57-B1B0-46CF-9C9F-9702BFD1FDC4}"/>
              </a:ext>
            </a:extLst>
          </p:cNvPr>
          <p:cNvSpPr/>
          <p:nvPr/>
        </p:nvSpPr>
        <p:spPr>
          <a:xfrm>
            <a:off x="12553310" y="732633"/>
            <a:ext cx="457200" cy="2048667"/>
          </a:xfrm>
          <a:prstGeom prst="rightBrace">
            <a:avLst>
              <a:gd name="adj1" fmla="val 11202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F182EB9-F5DA-479C-AE3C-089338F2D2EF}"/>
              </a:ext>
            </a:extLst>
          </p:cNvPr>
          <p:cNvSpPr/>
          <p:nvPr/>
        </p:nvSpPr>
        <p:spPr>
          <a:xfrm>
            <a:off x="12581019" y="2895600"/>
            <a:ext cx="457200" cy="838200"/>
          </a:xfrm>
          <a:prstGeom prst="rightBrace">
            <a:avLst>
              <a:gd name="adj1" fmla="val 112022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A0125F-0BB8-48CE-8A88-5A0998F38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179" b="45657"/>
          <a:stretch/>
        </p:blipFill>
        <p:spPr>
          <a:xfrm>
            <a:off x="13349948" y="1131196"/>
            <a:ext cx="838200" cy="9575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E45BB4-DCFD-4F3F-927C-E450E7E71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" t="50607" r="84128" b="1821"/>
          <a:stretch/>
        </p:blipFill>
        <p:spPr>
          <a:xfrm>
            <a:off x="13356875" y="2895600"/>
            <a:ext cx="838200" cy="838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D363BE-49A9-4C80-A5A0-8527689A9F34}"/>
              </a:ext>
            </a:extLst>
          </p:cNvPr>
          <p:cNvSpPr txBox="1"/>
          <p:nvPr/>
        </p:nvSpPr>
        <p:spPr>
          <a:xfrm>
            <a:off x="11419321" y="6782812"/>
            <a:ext cx="368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Coordinate system convention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44314-D5CF-4E23-80CD-CD6CA5FBCCEC}"/>
              </a:ext>
            </a:extLst>
          </p:cNvPr>
          <p:cNvSpPr txBox="1"/>
          <p:nvPr/>
        </p:nvSpPr>
        <p:spPr>
          <a:xfrm>
            <a:off x="9906000" y="933551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Global CMT</a:t>
            </a:r>
          </a:p>
          <a:p>
            <a:pPr algn="ctr"/>
            <a:r>
              <a:rPr lang="en-US" dirty="0">
                <a:latin typeface="Arial Nova" panose="020B0504020202020204" pitchFamily="34" charset="0"/>
              </a:rPr>
              <a:t>(Up-South-East)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DA570-391A-46B7-9D20-633C2A623F93}"/>
              </a:ext>
            </a:extLst>
          </p:cNvPr>
          <p:cNvSpPr txBox="1"/>
          <p:nvPr/>
        </p:nvSpPr>
        <p:spPr>
          <a:xfrm>
            <a:off x="14054520" y="9334419"/>
            <a:ext cx="252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Specfem3d</a:t>
            </a:r>
          </a:p>
          <a:p>
            <a:pPr algn="ctr"/>
            <a:r>
              <a:rPr lang="en-US" dirty="0">
                <a:latin typeface="Arial Nova" panose="020B0504020202020204" pitchFamily="34" charset="0"/>
              </a:rPr>
              <a:t>(East-North-Up)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85FBD-FAFF-461B-9A37-6FF35362B6FC}"/>
              </a:ext>
            </a:extLst>
          </p:cNvPr>
          <p:cNvGrpSpPr/>
          <p:nvPr/>
        </p:nvGrpSpPr>
        <p:grpSpPr>
          <a:xfrm>
            <a:off x="10744202" y="7714795"/>
            <a:ext cx="838200" cy="1198419"/>
            <a:chOff x="10515600" y="7810500"/>
            <a:chExt cx="838200" cy="119841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ADF8F3F-9E54-4FF4-A859-059DFD1C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5600" y="7810500"/>
              <a:ext cx="0" cy="7280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8351E1-FB05-4BA9-A506-FDB8144A7CAF}"/>
                </a:ext>
              </a:extLst>
            </p:cNvPr>
            <p:cNvCxnSpPr/>
            <p:nvPr/>
          </p:nvCxnSpPr>
          <p:spPr>
            <a:xfrm>
              <a:off x="10515600" y="8551719"/>
              <a:ext cx="762000" cy="457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6DE30D-9962-4475-8B97-5765EF398A2D}"/>
                </a:ext>
              </a:extLst>
            </p:cNvPr>
            <p:cNvCxnSpPr/>
            <p:nvPr/>
          </p:nvCxnSpPr>
          <p:spPr>
            <a:xfrm>
              <a:off x="10515600" y="8538599"/>
              <a:ext cx="8382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21560E-6073-4510-82DA-22452F1C197F}"/>
              </a:ext>
            </a:extLst>
          </p:cNvPr>
          <p:cNvGrpSpPr/>
          <p:nvPr/>
        </p:nvGrpSpPr>
        <p:grpSpPr>
          <a:xfrm>
            <a:off x="14333569" y="7943395"/>
            <a:ext cx="1539938" cy="741219"/>
            <a:chOff x="9813862" y="7810500"/>
            <a:chExt cx="1539938" cy="74121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80126D9-5330-49E6-9F28-7221DA115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5600" y="7810500"/>
              <a:ext cx="0" cy="728099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D7BEBB-1050-4C86-9588-E7AFD9092B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13862" y="8130676"/>
              <a:ext cx="701738" cy="421043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14F387-A686-4CF8-991E-DD5C2882D6EE}"/>
                </a:ext>
              </a:extLst>
            </p:cNvPr>
            <p:cNvCxnSpPr/>
            <p:nvPr/>
          </p:nvCxnSpPr>
          <p:spPr>
            <a:xfrm>
              <a:off x="10515600" y="8529486"/>
              <a:ext cx="83820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5B62381-B7BF-46DD-BE0A-B4232B8D4593}"/>
              </a:ext>
            </a:extLst>
          </p:cNvPr>
          <p:cNvSpPr txBox="1"/>
          <p:nvPr/>
        </p:nvSpPr>
        <p:spPr>
          <a:xfrm>
            <a:off x="10450083" y="7333091"/>
            <a:ext cx="105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U (x1)</a:t>
            </a:r>
            <a:endParaRPr lang="en-ID" dirty="0">
              <a:latin typeface="Arial Nova" panose="020B05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FF4B59-E5C9-4A45-B38E-242ADB5B9A66}"/>
              </a:ext>
            </a:extLst>
          </p:cNvPr>
          <p:cNvSpPr txBox="1"/>
          <p:nvPr/>
        </p:nvSpPr>
        <p:spPr>
          <a:xfrm>
            <a:off x="11461490" y="8801662"/>
            <a:ext cx="105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S (x2)</a:t>
            </a:r>
            <a:endParaRPr lang="en-ID" dirty="0">
              <a:latin typeface="Arial Nova" panose="020B05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481A72-C74E-4E84-BB5A-88626A14599D}"/>
              </a:ext>
            </a:extLst>
          </p:cNvPr>
          <p:cNvSpPr txBox="1"/>
          <p:nvPr/>
        </p:nvSpPr>
        <p:spPr>
          <a:xfrm>
            <a:off x="11582402" y="8221181"/>
            <a:ext cx="105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E (x3)</a:t>
            </a:r>
            <a:endParaRPr lang="en-ID" dirty="0">
              <a:latin typeface="Arial Nova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133C9-B777-4CCF-ACE5-BAC7C0C4428B}"/>
              </a:ext>
            </a:extLst>
          </p:cNvPr>
          <p:cNvSpPr txBox="1"/>
          <p:nvPr/>
        </p:nvSpPr>
        <p:spPr>
          <a:xfrm>
            <a:off x="15860744" y="8468776"/>
            <a:ext cx="105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E (x1)</a:t>
            </a:r>
            <a:endParaRPr lang="en-ID" dirty="0">
              <a:latin typeface="Arial Nova" panose="020B05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2B07D2-1052-4C49-9C35-20DA8EBD7CFA}"/>
              </a:ext>
            </a:extLst>
          </p:cNvPr>
          <p:cNvSpPr txBox="1"/>
          <p:nvPr/>
        </p:nvSpPr>
        <p:spPr>
          <a:xfrm>
            <a:off x="13979188" y="7903179"/>
            <a:ext cx="105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N (x2)</a:t>
            </a:r>
            <a:endParaRPr lang="en-ID" dirty="0">
              <a:latin typeface="Arial Nova" panose="020B05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33613E-F680-4B95-99A8-387E10CF51A4}"/>
              </a:ext>
            </a:extLst>
          </p:cNvPr>
          <p:cNvSpPr txBox="1"/>
          <p:nvPr/>
        </p:nvSpPr>
        <p:spPr>
          <a:xfrm>
            <a:off x="14790770" y="7515645"/>
            <a:ext cx="105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U (x3)</a:t>
            </a:r>
            <a:endParaRPr lang="en-ID" dirty="0">
              <a:latin typeface="Arial Nova" panose="020B05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7BE923B-9BD1-4F3A-AB89-BEB047AD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291" y="7003075"/>
            <a:ext cx="6313852" cy="23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7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96C9E-6FE7-4563-9D0E-5B0968E26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492271"/>
            <a:ext cx="12496800" cy="1146176"/>
          </a:xfrm>
        </p:spPr>
        <p:txBody>
          <a:bodyPr/>
          <a:lstStyle/>
          <a:p>
            <a:r>
              <a:rPr lang="en-US" dirty="0"/>
              <a:t>Source inversion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E8B2E-C5CD-44C6-8C52-C686959FA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4CAFD-7E8B-40C2-8665-E9477579B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21</a:t>
            </a:fld>
            <a:endParaRPr lang="en-ID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F6D1FD6-FD32-4AFB-977C-936FC0E5A647}"/>
              </a:ext>
            </a:extLst>
          </p:cNvPr>
          <p:cNvSpPr/>
          <p:nvPr/>
        </p:nvSpPr>
        <p:spPr>
          <a:xfrm>
            <a:off x="7827850" y="1921274"/>
            <a:ext cx="1752600" cy="8382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CMT model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10755-DB7E-40BB-8A78-1C5B98C335E4}"/>
              </a:ext>
            </a:extLst>
          </p:cNvPr>
          <p:cNvSpPr/>
          <p:nvPr/>
        </p:nvSpPr>
        <p:spPr>
          <a:xfrm>
            <a:off x="4918812" y="1806974"/>
            <a:ext cx="2320636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simulation</a:t>
            </a:r>
            <a:endParaRPr lang="en-ID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2A07C27-E463-49BB-B5E6-A64F0F1124D8}"/>
              </a:ext>
            </a:extLst>
          </p:cNvPr>
          <p:cNvSpPr/>
          <p:nvPr/>
        </p:nvSpPr>
        <p:spPr>
          <a:xfrm>
            <a:off x="7745139" y="4899265"/>
            <a:ext cx="1752600" cy="8382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“True” waveform</a:t>
            </a:r>
            <a:endParaRPr lang="en-ID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160BF1C-8F99-4981-8C9E-98E45B8BBA6F}"/>
              </a:ext>
            </a:extLst>
          </p:cNvPr>
          <p:cNvSpPr/>
          <p:nvPr/>
        </p:nvSpPr>
        <p:spPr>
          <a:xfrm>
            <a:off x="5202830" y="3504009"/>
            <a:ext cx="1752600" cy="8382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waveform</a:t>
            </a:r>
            <a:endParaRPr lang="en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18EE15-AC6A-4E2C-9233-9BC05A16C030}"/>
              </a:ext>
            </a:extLst>
          </p:cNvPr>
          <p:cNvSpPr/>
          <p:nvPr/>
        </p:nvSpPr>
        <p:spPr>
          <a:xfrm>
            <a:off x="4972915" y="4782462"/>
            <a:ext cx="221243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adjoint source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295832-5DAA-49E2-9AE1-D66FFBF651A6}"/>
              </a:ext>
            </a:extLst>
          </p:cNvPr>
          <p:cNvSpPr/>
          <p:nvPr/>
        </p:nvSpPr>
        <p:spPr>
          <a:xfrm>
            <a:off x="4837187" y="7543800"/>
            <a:ext cx="221243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Adjoint simulation</a:t>
            </a:r>
            <a:endParaRPr lang="en-ID" dirty="0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F794247-4336-4F2C-B4CD-B60C39A2D866}"/>
              </a:ext>
            </a:extLst>
          </p:cNvPr>
          <p:cNvSpPr/>
          <p:nvPr/>
        </p:nvSpPr>
        <p:spPr>
          <a:xfrm>
            <a:off x="5067102" y="6250897"/>
            <a:ext cx="1752600" cy="8382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Adjoint source</a:t>
            </a:r>
            <a:endParaRPr lang="en-ID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10AFCC-E9CC-4999-81AF-79156860BEED}"/>
              </a:ext>
            </a:extLst>
          </p:cNvPr>
          <p:cNvCxnSpPr>
            <a:endCxn id="9" idx="0"/>
          </p:cNvCxnSpPr>
          <p:nvPr/>
        </p:nvCxnSpPr>
        <p:spPr>
          <a:xfrm>
            <a:off x="6079130" y="2899019"/>
            <a:ext cx="0" cy="604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BA429B2B-1C90-458A-AD3F-6B595EBD0BDB}"/>
              </a:ext>
            </a:extLst>
          </p:cNvPr>
          <p:cNvSpPr/>
          <p:nvPr/>
        </p:nvSpPr>
        <p:spPr>
          <a:xfrm>
            <a:off x="12115800" y="7658100"/>
            <a:ext cx="1752600" cy="8382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Frechet</a:t>
            </a:r>
            <a:r>
              <a:rPr lang="en-US" dirty="0"/>
              <a:t> derivative</a:t>
            </a:r>
            <a:endParaRPr lang="en-ID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7E9242-49F7-4103-86DA-FD1B0C2FEE5D}"/>
              </a:ext>
            </a:extLst>
          </p:cNvPr>
          <p:cNvSpPr/>
          <p:nvPr/>
        </p:nvSpPr>
        <p:spPr>
          <a:xfrm>
            <a:off x="11885885" y="5443345"/>
            <a:ext cx="221243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with covariance matrix</a:t>
            </a:r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61C802-8DBA-45FD-A7BF-611D4A77C5F3}"/>
              </a:ext>
            </a:extLst>
          </p:cNvPr>
          <p:cNvSpPr/>
          <p:nvPr/>
        </p:nvSpPr>
        <p:spPr>
          <a:xfrm>
            <a:off x="11885885" y="3309745"/>
            <a:ext cx="221243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model</a:t>
            </a:r>
          </a:p>
          <a:p>
            <a:pPr algn="ctr"/>
            <a:r>
              <a:rPr lang="en-US" dirty="0"/>
              <a:t>M = M – alpha*grad</a:t>
            </a:r>
            <a:endParaRPr lang="en-ID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0612D1-9773-49F1-83B6-79DD1B1796D9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6079130" y="4342209"/>
            <a:ext cx="0" cy="440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D2F45F-972D-446C-ACBE-6FD622AAD660}"/>
              </a:ext>
            </a:extLst>
          </p:cNvPr>
          <p:cNvCxnSpPr>
            <a:stCxn id="10" idx="2"/>
            <a:endCxn id="12" idx="1"/>
          </p:cNvCxnSpPr>
          <p:nvPr/>
        </p:nvCxnSpPr>
        <p:spPr>
          <a:xfrm flipH="1">
            <a:off x="6048177" y="5849262"/>
            <a:ext cx="30953" cy="4016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F19958-5C03-4A8B-AEEA-897E9BBC3736}"/>
              </a:ext>
            </a:extLst>
          </p:cNvPr>
          <p:cNvCxnSpPr>
            <a:stCxn id="12" idx="4"/>
            <a:endCxn id="11" idx="0"/>
          </p:cNvCxnSpPr>
          <p:nvPr/>
        </p:nvCxnSpPr>
        <p:spPr>
          <a:xfrm>
            <a:off x="5943402" y="7089097"/>
            <a:ext cx="0" cy="454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ED6D35-12D3-44B7-85F2-3EC53FC9D6EA}"/>
              </a:ext>
            </a:extLst>
          </p:cNvPr>
          <p:cNvCxnSpPr>
            <a:cxnSpLocks/>
            <a:stCxn id="8" idx="5"/>
            <a:endCxn id="10" idx="3"/>
          </p:cNvCxnSpPr>
          <p:nvPr/>
        </p:nvCxnSpPr>
        <p:spPr>
          <a:xfrm flipH="1" flipV="1">
            <a:off x="7185345" y="5315862"/>
            <a:ext cx="664569" cy="250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78E9B8F-D3D0-4B1F-B5C4-CC53BAB2B395}"/>
              </a:ext>
            </a:extLst>
          </p:cNvPr>
          <p:cNvCxnSpPr>
            <a:stCxn id="6" idx="5"/>
            <a:endCxn id="7" idx="3"/>
          </p:cNvCxnSpPr>
          <p:nvPr/>
        </p:nvCxnSpPr>
        <p:spPr>
          <a:xfrm flipH="1">
            <a:off x="7239448" y="2340374"/>
            <a:ext cx="6931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5F1836-4A4B-477E-AAFC-4C9D2A063E91}"/>
              </a:ext>
            </a:extLst>
          </p:cNvPr>
          <p:cNvCxnSpPr>
            <a:stCxn id="11" idx="3"/>
            <a:endCxn id="20" idx="5"/>
          </p:cNvCxnSpPr>
          <p:nvPr/>
        </p:nvCxnSpPr>
        <p:spPr>
          <a:xfrm>
            <a:off x="7049617" y="8077200"/>
            <a:ext cx="5170958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AB3508-3360-4DC9-8BD7-9C4171B8D647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12992100" y="6510145"/>
            <a:ext cx="0" cy="114795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2B03944-641C-4FFD-8C14-0CCFBED3AAC2}"/>
              </a:ext>
            </a:extLst>
          </p:cNvPr>
          <p:cNvCxnSpPr>
            <a:stCxn id="22" idx="0"/>
            <a:endCxn id="23" idx="2"/>
          </p:cNvCxnSpPr>
          <p:nvPr/>
        </p:nvCxnSpPr>
        <p:spPr>
          <a:xfrm flipV="1">
            <a:off x="12992100" y="4376545"/>
            <a:ext cx="0" cy="1066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3D78FDE-DA5D-4CC3-9794-8F17B449F739}"/>
              </a:ext>
            </a:extLst>
          </p:cNvPr>
          <p:cNvCxnSpPr>
            <a:stCxn id="23" idx="0"/>
            <a:endCxn id="6" idx="2"/>
          </p:cNvCxnSpPr>
          <p:nvPr/>
        </p:nvCxnSpPr>
        <p:spPr>
          <a:xfrm rot="16200000" flipV="1">
            <a:off x="10749203" y="1066847"/>
            <a:ext cx="969371" cy="351642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21E10C6-171C-4A8E-9928-149ABC5F7125}"/>
              </a:ext>
            </a:extLst>
          </p:cNvPr>
          <p:cNvSpPr/>
          <p:nvPr/>
        </p:nvSpPr>
        <p:spPr>
          <a:xfrm>
            <a:off x="3563550" y="1562100"/>
            <a:ext cx="6571050" cy="7429501"/>
          </a:xfrm>
          <a:prstGeom prst="rect">
            <a:avLst/>
          </a:prstGeom>
          <a:noFill/>
          <a:ln w="38100">
            <a:solidFill>
              <a:srgbClr val="D3443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AC31DF-052C-42E7-81A0-7516C36A477D}"/>
              </a:ext>
            </a:extLst>
          </p:cNvPr>
          <p:cNvSpPr/>
          <p:nvPr/>
        </p:nvSpPr>
        <p:spPr>
          <a:xfrm>
            <a:off x="11147480" y="1806974"/>
            <a:ext cx="3482920" cy="7264438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C45B91F-542C-425E-93C5-ED24FAB8386E}"/>
              </a:ext>
            </a:extLst>
          </p:cNvPr>
          <p:cNvSpPr txBox="1"/>
          <p:nvPr/>
        </p:nvSpPr>
        <p:spPr>
          <a:xfrm>
            <a:off x="1236891" y="4562335"/>
            <a:ext cx="236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Forward and Adjoint simulation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2100F3-D510-47D4-BAD9-99155133935E}"/>
              </a:ext>
            </a:extLst>
          </p:cNvPr>
          <p:cNvSpPr txBox="1"/>
          <p:nvPr/>
        </p:nvSpPr>
        <p:spPr>
          <a:xfrm>
            <a:off x="14836720" y="4222419"/>
            <a:ext cx="2369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Model update</a:t>
            </a:r>
          </a:p>
          <a:p>
            <a:r>
              <a:rPr lang="en-US" dirty="0">
                <a:latin typeface="Arial Nova" panose="020B0504020202020204" pitchFamily="34" charset="0"/>
              </a:rPr>
              <a:t>(Gradient descent/steepest descent)</a:t>
            </a:r>
          </a:p>
          <a:p>
            <a:endParaRPr lang="en-US" dirty="0">
              <a:latin typeface="Arial Nova" panose="020B0504020202020204" pitchFamily="34" charset="0"/>
            </a:endParaRPr>
          </a:p>
          <a:p>
            <a:r>
              <a:rPr lang="en-US" dirty="0">
                <a:latin typeface="Arial Nova" panose="020B0504020202020204" pitchFamily="34" charset="0"/>
              </a:rPr>
              <a:t>Alpha = 1e-41</a:t>
            </a: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0C316703-C366-4664-B1D6-F41F24F9D56C}"/>
              </a:ext>
            </a:extLst>
          </p:cNvPr>
          <p:cNvSpPr/>
          <p:nvPr/>
        </p:nvSpPr>
        <p:spPr>
          <a:xfrm>
            <a:off x="2330608" y="1914138"/>
            <a:ext cx="2002883" cy="8382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Velocity model</a:t>
            </a:r>
            <a:endParaRPr lang="en-ID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726239-C4EB-445C-BE9C-978AE4DC4FC8}"/>
              </a:ext>
            </a:extLst>
          </p:cNvPr>
          <p:cNvCxnSpPr>
            <a:cxnSpLocks/>
            <a:stCxn id="30" idx="2"/>
            <a:endCxn id="7" idx="1"/>
          </p:cNvCxnSpPr>
          <p:nvPr/>
        </p:nvCxnSpPr>
        <p:spPr>
          <a:xfrm>
            <a:off x="4228716" y="2333238"/>
            <a:ext cx="690096" cy="7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775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8F8C60-6BC4-4DBE-8826-57D26777D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6402C-9E02-4D3B-AD5C-4F96B88B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86163-AB5D-4E2B-80A9-2AE324AB2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33A9E-2E6F-4741-A56C-00BBAECAB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22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9236A-314B-42AC-9BBD-97B936C9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41" y="2114372"/>
            <a:ext cx="8992855" cy="1276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7117B3-30BF-45F9-B5CC-39DF664D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683001"/>
            <a:ext cx="6935168" cy="1305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042E74-0D33-4FF6-AA99-DE9DC0C77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603773"/>
            <a:ext cx="2934109" cy="924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2741FD-DB60-4EC9-9CC1-4744CE451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1841" y="6603473"/>
            <a:ext cx="5058481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6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B8FEFA-063C-4FCA-9B9E-7974DC1F06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AB7857-9FFB-4F4C-85F1-D32EDCB0E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Misfit reduction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68CA6-0194-4419-951B-AF0E7F3D2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E9E94-5003-408D-BFF5-17A4240AB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23</a:t>
            </a:fld>
            <a:endParaRPr lang="en-ID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E8664BB-A229-4BC7-8AF4-24F1071C5F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252463"/>
              </p:ext>
            </p:extLst>
          </p:nvPr>
        </p:nvGraphicFramePr>
        <p:xfrm>
          <a:off x="2114550" y="2857500"/>
          <a:ext cx="5189220" cy="3360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E8664BB-A229-4BC7-8AF4-24F1071C5F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7309211"/>
              </p:ext>
            </p:extLst>
          </p:nvPr>
        </p:nvGraphicFramePr>
        <p:xfrm>
          <a:off x="8219837" y="2921500"/>
          <a:ext cx="7689568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553C692-6606-4ACA-AA0E-08ED09387B51}"/>
              </a:ext>
            </a:extLst>
          </p:cNvPr>
          <p:cNvSpPr/>
          <p:nvPr/>
        </p:nvSpPr>
        <p:spPr>
          <a:xfrm>
            <a:off x="3962400" y="2705100"/>
            <a:ext cx="3429000" cy="351282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783855-7D9F-4F48-B12E-7E9BD56A3051}"/>
              </a:ext>
            </a:extLst>
          </p:cNvPr>
          <p:cNvCxnSpPr>
            <a:cxnSpLocks/>
          </p:cNvCxnSpPr>
          <p:nvPr/>
        </p:nvCxnSpPr>
        <p:spPr>
          <a:xfrm>
            <a:off x="7310279" y="2705100"/>
            <a:ext cx="8310721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D4F2BB-591A-49A6-8C14-AAA7F07405C2}"/>
              </a:ext>
            </a:extLst>
          </p:cNvPr>
          <p:cNvCxnSpPr>
            <a:cxnSpLocks/>
          </p:cNvCxnSpPr>
          <p:nvPr/>
        </p:nvCxnSpPr>
        <p:spPr>
          <a:xfrm>
            <a:off x="3962400" y="6217920"/>
            <a:ext cx="5181600" cy="12115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84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6DB5D-5592-438A-80E2-49F8614371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9AB01A-9ACF-498A-9FA0-F45F4B90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rate/step length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B604C-07FC-466D-9F1F-8480C689B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96170-4448-444D-AD14-33545B171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24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6A384-6CB3-4AAE-AD96-28CDED82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28" y="3761427"/>
            <a:ext cx="6911425" cy="3805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4B139-31E5-4825-A475-29E16A73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206" y="3390900"/>
            <a:ext cx="7230484" cy="4334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BFFA73-3259-4402-8445-1C0A545951FF}"/>
              </a:ext>
            </a:extLst>
          </p:cNvPr>
          <p:cNvSpPr txBox="1"/>
          <p:nvPr/>
        </p:nvSpPr>
        <p:spPr>
          <a:xfrm>
            <a:off x="12649200" y="789337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Learning rate too 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EFA4C-B71D-4D5D-9843-6584EE0D6C72}"/>
              </a:ext>
            </a:extLst>
          </p:cNvPr>
          <p:cNvSpPr txBox="1"/>
          <p:nvPr/>
        </p:nvSpPr>
        <p:spPr>
          <a:xfrm>
            <a:off x="3542768" y="767625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Good enough</a:t>
            </a:r>
          </a:p>
        </p:txBody>
      </p:sp>
    </p:spTree>
    <p:extLst>
      <p:ext uri="{BB962C8B-B14F-4D97-AF65-F5344CB8AC3E}">
        <p14:creationId xmlns:p14="http://schemas.microsoft.com/office/powerpoint/2010/main" val="239200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128AE3-956A-4E2B-9ED5-875EC9978E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Adjoint simulation -&gt; tools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gradien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misfit function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C6B5F1-F29F-4EE2-8E73-11344750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optimization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3D82D-514A-4D48-9FB6-D87D556D5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011D0-9005-4468-8CFA-A282B81A3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25</a:t>
            </a:fld>
            <a:endParaRPr lang="en-ID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386A93D-946A-482E-A85C-F9229A9CF81C}"/>
              </a:ext>
            </a:extLst>
          </p:cNvPr>
          <p:cNvSpPr/>
          <p:nvPr/>
        </p:nvSpPr>
        <p:spPr>
          <a:xfrm>
            <a:off x="7482065" y="3372427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ID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B993C898-77EF-4328-8F79-815C16468259}"/>
              </a:ext>
            </a:extLst>
          </p:cNvPr>
          <p:cNvSpPr/>
          <p:nvPr/>
        </p:nvSpPr>
        <p:spPr>
          <a:xfrm>
            <a:off x="7555419" y="5520171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Sintetik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F7FE8-7961-4138-B0B4-EBACED6FD09C}"/>
              </a:ext>
            </a:extLst>
          </p:cNvPr>
          <p:cNvSpPr/>
          <p:nvPr/>
        </p:nvSpPr>
        <p:spPr>
          <a:xfrm>
            <a:off x="10050465" y="4347443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misfit</a:t>
            </a:r>
            <a:endParaRPr lang="en-ID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4CDA97A-13CB-48E6-BA86-B3B4910619AD}"/>
              </a:ext>
            </a:extLst>
          </p:cNvPr>
          <p:cNvSpPr/>
          <p:nvPr/>
        </p:nvSpPr>
        <p:spPr>
          <a:xfrm>
            <a:off x="1779301" y="5520171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BA8A6E-EBDF-4ACD-931A-D754C52441D0}"/>
              </a:ext>
            </a:extLst>
          </p:cNvPr>
          <p:cNvSpPr/>
          <p:nvPr/>
        </p:nvSpPr>
        <p:spPr>
          <a:xfrm>
            <a:off x="4467083" y="5482071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operator</a:t>
            </a:r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C4EFC0-2231-429F-AB80-18402AB1C666}"/>
              </a:ext>
            </a:extLst>
          </p:cNvPr>
          <p:cNvSpPr/>
          <p:nvPr/>
        </p:nvSpPr>
        <p:spPr>
          <a:xfrm>
            <a:off x="13083236" y="6282171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d(misfit)/d(model)</a:t>
            </a:r>
            <a:endParaRPr lang="en-ID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9631ECA-D5DE-4EF8-BF45-153CBD606A89}"/>
              </a:ext>
            </a:extLst>
          </p:cNvPr>
          <p:cNvSpPr/>
          <p:nvPr/>
        </p:nvSpPr>
        <p:spPr>
          <a:xfrm>
            <a:off x="13273736" y="4385543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misfit</a:t>
            </a:r>
            <a:endParaRPr lang="en-ID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E99B167-8AD7-45CC-959A-6CDF915DB1F0}"/>
              </a:ext>
            </a:extLst>
          </p:cNvPr>
          <p:cNvSpPr/>
          <p:nvPr/>
        </p:nvSpPr>
        <p:spPr>
          <a:xfrm>
            <a:off x="10660065" y="7538906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direction</a:t>
            </a:r>
            <a:endParaRPr lang="en-ID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ADFC02C-6001-42C8-B964-B0E6798E9032}"/>
              </a:ext>
            </a:extLst>
          </p:cNvPr>
          <p:cNvSpPr/>
          <p:nvPr/>
        </p:nvSpPr>
        <p:spPr>
          <a:xfrm>
            <a:off x="7555419" y="8790854"/>
            <a:ext cx="1905000" cy="76200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length</a:t>
            </a:r>
            <a:endParaRPr lang="en-ID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294A35-6491-4AA7-9E1E-9B4A27346AA1}"/>
              </a:ext>
            </a:extLst>
          </p:cNvPr>
          <p:cNvSpPr/>
          <p:nvPr/>
        </p:nvSpPr>
        <p:spPr>
          <a:xfrm>
            <a:off x="7467600" y="7497188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update (model + step vector)</a:t>
            </a:r>
            <a:endParaRPr lang="en-ID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15C5F-3522-4596-AA5D-67E4AED81526}"/>
              </a:ext>
            </a:extLst>
          </p:cNvPr>
          <p:cNvCxnSpPr>
            <a:stCxn id="10" idx="2"/>
            <a:endCxn id="11" idx="1"/>
          </p:cNvCxnSpPr>
          <p:nvPr/>
        </p:nvCxnSpPr>
        <p:spPr>
          <a:xfrm>
            <a:off x="3589051" y="5901171"/>
            <a:ext cx="87803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361485-B6B2-46DA-9414-B788215FE0E0}"/>
              </a:ext>
            </a:extLst>
          </p:cNvPr>
          <p:cNvCxnSpPr>
            <a:stCxn id="11" idx="3"/>
            <a:endCxn id="8" idx="5"/>
          </p:cNvCxnSpPr>
          <p:nvPr/>
        </p:nvCxnSpPr>
        <p:spPr>
          <a:xfrm>
            <a:off x="6753083" y="5901171"/>
            <a:ext cx="8975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0012DDB-8E50-43A6-ABB5-C8AB693AA5C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9291815" y="3753427"/>
            <a:ext cx="1901650" cy="59401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449943A-F4FC-416E-9921-AB3F1FEE2C74}"/>
              </a:ext>
            </a:extLst>
          </p:cNvPr>
          <p:cNvCxnSpPr>
            <a:stCxn id="8" idx="2"/>
            <a:endCxn id="9" idx="2"/>
          </p:cNvCxnSpPr>
          <p:nvPr/>
        </p:nvCxnSpPr>
        <p:spPr>
          <a:xfrm flipV="1">
            <a:off x="9365169" y="5185643"/>
            <a:ext cx="1828296" cy="7155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7CB2E5-DDA6-4A34-A31F-F5CB5FBA6DAC}"/>
              </a:ext>
            </a:extLst>
          </p:cNvPr>
          <p:cNvCxnSpPr>
            <a:stCxn id="9" idx="3"/>
            <a:endCxn id="13" idx="5"/>
          </p:cNvCxnSpPr>
          <p:nvPr/>
        </p:nvCxnSpPr>
        <p:spPr>
          <a:xfrm>
            <a:off x="12336465" y="4766543"/>
            <a:ext cx="10325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058D1A-5AE2-4E3A-A94C-93583AB8449A}"/>
              </a:ext>
            </a:extLst>
          </p:cNvPr>
          <p:cNvCxnSpPr>
            <a:stCxn id="13" idx="4"/>
            <a:endCxn id="12" idx="0"/>
          </p:cNvCxnSpPr>
          <p:nvPr/>
        </p:nvCxnSpPr>
        <p:spPr>
          <a:xfrm>
            <a:off x="14226236" y="5147543"/>
            <a:ext cx="0" cy="11346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941FB3C-0E7E-41C3-82B1-57E7A92C89C5}"/>
              </a:ext>
            </a:extLst>
          </p:cNvPr>
          <p:cNvCxnSpPr>
            <a:stCxn id="12" idx="2"/>
            <a:endCxn id="15" idx="2"/>
          </p:cNvCxnSpPr>
          <p:nvPr/>
        </p:nvCxnSpPr>
        <p:spPr>
          <a:xfrm rot="5400000">
            <a:off x="12948259" y="6641928"/>
            <a:ext cx="799535" cy="1756421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7AB5F7-18C7-4235-85B5-6F42C05596F8}"/>
              </a:ext>
            </a:extLst>
          </p:cNvPr>
          <p:cNvCxnSpPr>
            <a:stCxn id="15" idx="5"/>
            <a:endCxn id="17" idx="3"/>
          </p:cNvCxnSpPr>
          <p:nvPr/>
        </p:nvCxnSpPr>
        <p:spPr>
          <a:xfrm flipH="1" flipV="1">
            <a:off x="9753600" y="7916288"/>
            <a:ext cx="1001715" cy="36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18C592-11A3-4FCE-8A08-94BF0C8F7C4A}"/>
              </a:ext>
            </a:extLst>
          </p:cNvPr>
          <p:cNvCxnSpPr>
            <a:cxnSpLocks/>
            <a:stCxn id="16" idx="1"/>
            <a:endCxn id="17" idx="2"/>
          </p:cNvCxnSpPr>
          <p:nvPr/>
        </p:nvCxnSpPr>
        <p:spPr>
          <a:xfrm flipV="1">
            <a:off x="8603169" y="8335388"/>
            <a:ext cx="7431" cy="4554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7AA957FE-79C5-4F4F-A02A-9106F89DE432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 rot="16200000" flipH="1">
            <a:off x="5063692" y="3950279"/>
            <a:ext cx="1215017" cy="587879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690D0C76-703A-47AA-A079-C0565116590A}"/>
              </a:ext>
            </a:extLst>
          </p:cNvPr>
          <p:cNvCxnSpPr>
            <a:stCxn id="17" idx="1"/>
            <a:endCxn id="10" idx="3"/>
          </p:cNvCxnSpPr>
          <p:nvPr/>
        </p:nvCxnSpPr>
        <p:spPr>
          <a:xfrm rot="10800000">
            <a:off x="2636552" y="6282172"/>
            <a:ext cx="4831049" cy="163411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27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B6140D-65FF-46A8-B377-7A880F7C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Backups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C84E4D-5EF9-4E8E-970C-42769464DE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5AACB-65C4-4319-8685-F06C41425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F3BFB-BD74-4D78-AE47-1AD5DD343C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4173200" y="8991600"/>
            <a:ext cx="4114800" cy="363538"/>
          </a:xfrm>
          <a:prstGeom prst="rect">
            <a:avLst/>
          </a:prstGeom>
        </p:spPr>
        <p:txBody>
          <a:bodyPr/>
          <a:lstStyle/>
          <a:p>
            <a:fld id="{9D2B931B-9A15-40DA-A066-61C67E85B59C}" type="slidenum">
              <a:rPr lang="en-ID" smtClean="0"/>
              <a:pPr/>
              <a:t>26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7585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ECBAA2-223E-4542-9DDE-267CE88EED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6496F-74B8-4559-B717-A9B9E0FF3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6B6EB-B4A5-4E4F-9731-6BF889DC4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27</a:t>
            </a:fld>
            <a:endParaRPr lang="en-ID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4459E1-2368-45FA-904D-5726AAE81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waveform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F4259-9EB6-45EA-8D06-1FD05EFF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99" y="2595586"/>
            <a:ext cx="6394591" cy="236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662801-7A6B-4C12-B57D-EBD57614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627912"/>
            <a:ext cx="6378443" cy="241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244078-B0DC-424D-93CE-2744C944A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899" y="5107312"/>
            <a:ext cx="6313852" cy="23576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04FE51-11EF-479A-8015-FAB837FA8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5122728"/>
            <a:ext cx="6386517" cy="23818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9278AE-F8A0-41D1-944D-ABCC2580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870" y="7504551"/>
            <a:ext cx="6386517" cy="23898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7C4A8B-10D7-4EB4-925F-489E42584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9696" y="7607732"/>
            <a:ext cx="6354221" cy="239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91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87186-E777-478D-8C00-1E86279A2D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CBE9FA-3372-42B6-B983-0EC43432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 philosophy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D445D-D635-426C-944D-671EE7E36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4C3490-598B-4F69-A448-0EE27BD26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28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B6C142-0BBF-4889-B414-3BAEA883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010" y="3240959"/>
            <a:ext cx="1952898" cy="552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9344C-D4CF-4FAA-A25C-23891459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857" y="4645207"/>
            <a:ext cx="7308284" cy="996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7255C4-71CC-4B45-999C-6C3C14DA7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95" y="7464967"/>
            <a:ext cx="4652868" cy="669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D7AC94-AEEC-4BDC-894B-3DAC9C7D0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8503174"/>
            <a:ext cx="2131858" cy="764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A716D4-5DCE-4A3D-86E7-434977445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210800"/>
            <a:ext cx="4467849" cy="5334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359D69-CEF9-4456-94C7-6EA411DAF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994" y="5650791"/>
            <a:ext cx="6154009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15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D3D27D-16A1-4C2D-B4BE-A4F136671C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E0C0ED-F6B3-4E8E-A2E8-BA1C3A63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E1965-68EB-4B40-8806-4759BB181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CE779-2767-492F-B5D2-11F23F5ED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29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A319E-C4F1-4890-8222-4A91A007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08" y="2646526"/>
            <a:ext cx="3000283" cy="636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7BB91F-17A7-4724-A2BC-A703093F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77" y="3844664"/>
            <a:ext cx="4403361" cy="636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C02F4A-8E3F-4AAD-BF38-6C9E6D77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908946"/>
            <a:ext cx="7018245" cy="738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8D105D-32F2-4CCB-8F5E-59E844064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1191519"/>
            <a:ext cx="4375138" cy="22961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51C85D-8FF5-4D40-AA3B-7D74DA407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6887" y="4131521"/>
            <a:ext cx="7010368" cy="669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4E2293-5830-44ED-A13F-C06A6D967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8272" y="5908945"/>
            <a:ext cx="3527595" cy="7387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ED7BE6-C61E-4CAF-AA0C-DA032486FE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8921" y="7623989"/>
            <a:ext cx="4288020" cy="792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C12C27-C42E-4F09-BCB3-C6A65D05A7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3939" y="9046414"/>
            <a:ext cx="3295783" cy="573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9FEDD5-183A-4A31-8911-C80906E019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6909" y="2020974"/>
            <a:ext cx="1952898" cy="5525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B2B765-5364-4BC7-94D6-0F99FD8853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3010" y="4633509"/>
            <a:ext cx="4652868" cy="66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1FE5EA-2223-416F-AF16-B3F23C97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6F2E0-0A2C-48C9-9A3E-2C810F980B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848CD-2187-436A-A667-3CEB58BA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894274"/>
            <a:ext cx="5334000" cy="944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18A37-BB26-4C12-9BF7-1CD009F5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606473"/>
            <a:ext cx="6058746" cy="678274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F59FD61-706D-47EB-A951-2918B522F4FD}"/>
              </a:ext>
            </a:extLst>
          </p:cNvPr>
          <p:cNvSpPr/>
          <p:nvPr/>
        </p:nvSpPr>
        <p:spPr>
          <a:xfrm>
            <a:off x="12115800" y="3473677"/>
            <a:ext cx="145823" cy="1458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063C7C-BA83-43A9-8C4E-E1F2D21464BE}"/>
              </a:ext>
            </a:extLst>
          </p:cNvPr>
          <p:cNvCxnSpPr>
            <a:cxnSpLocks/>
          </p:cNvCxnSpPr>
          <p:nvPr/>
        </p:nvCxnSpPr>
        <p:spPr>
          <a:xfrm flipH="1" flipV="1">
            <a:off x="12115800" y="2705100"/>
            <a:ext cx="76200" cy="7525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382E46-4DBC-47D7-84C2-A1144D7FEB51}"/>
              </a:ext>
            </a:extLst>
          </p:cNvPr>
          <p:cNvCxnSpPr>
            <a:cxnSpLocks/>
          </p:cNvCxnSpPr>
          <p:nvPr/>
        </p:nvCxnSpPr>
        <p:spPr>
          <a:xfrm>
            <a:off x="12220706" y="3610052"/>
            <a:ext cx="81833" cy="8081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0B3DD4-C800-4E7C-85A5-61EA0FEDAFB4}"/>
              </a:ext>
            </a:extLst>
          </p:cNvPr>
          <p:cNvSpPr txBox="1"/>
          <p:nvPr/>
        </p:nvSpPr>
        <p:spPr>
          <a:xfrm>
            <a:off x="12302539" y="2526662"/>
            <a:ext cx="315666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Gradient (steepest ascent)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77853D-446F-4431-821A-99FD27FDCEE3}"/>
              </a:ext>
            </a:extLst>
          </p:cNvPr>
          <p:cNvSpPr txBox="1"/>
          <p:nvPr/>
        </p:nvSpPr>
        <p:spPr>
          <a:xfrm>
            <a:off x="8990305" y="3839213"/>
            <a:ext cx="315666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-Gradient (steepest descent)</a:t>
            </a:r>
            <a:endParaRPr lang="en-ID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CA454B8-EC8D-4069-8CB3-D6C59AC9E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400" y="8574429"/>
            <a:ext cx="2898000" cy="15615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D8AA98-DD21-4E3D-A98B-BB49C5A2F5D8}"/>
              </a:ext>
            </a:extLst>
          </p:cNvPr>
          <p:cNvSpPr txBox="1"/>
          <p:nvPr/>
        </p:nvSpPr>
        <p:spPr>
          <a:xfrm>
            <a:off x="9966747" y="1109007"/>
            <a:ext cx="50228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Loss/Misfit function surface </a:t>
            </a:r>
            <a:endParaRPr lang="en-ID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369E23-7D41-4A4A-9B8F-73D39056A7D2}"/>
              </a:ext>
            </a:extLst>
          </p:cNvPr>
          <p:cNvSpPr txBox="1"/>
          <p:nvPr/>
        </p:nvSpPr>
        <p:spPr>
          <a:xfrm>
            <a:off x="2915266" y="4156590"/>
            <a:ext cx="37706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Linearized inversion</a:t>
            </a:r>
            <a:endParaRPr lang="en-ID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23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5868DF-CFEC-4AB5-A5B8-91A6911CC6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D07686-DFC5-4990-89B8-C001A10F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= -25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C644B-BA1F-49A0-853F-FD98357CC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6FA72-3874-4318-87AD-8C717EBA5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30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E8A82-E4CC-4F5F-9749-86123985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0" y="3452391"/>
            <a:ext cx="4784904" cy="4714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B8943-6007-49C9-80BC-AAAE1D46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169" y="3467470"/>
            <a:ext cx="4784904" cy="4699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255AA4-4B4C-4488-AA59-F135AD2C1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3389900"/>
            <a:ext cx="478490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19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8DF0C-FE8E-41FA-A05B-6FDF62A5B30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A13AD-9C66-4EAC-B094-F5D113D4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= 0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16055-D82E-4BBF-B7C5-0FE3DFBF0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A605-929A-4981-A275-E1DBF621D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31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0812B-2352-40D9-86D7-C641F740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205809"/>
            <a:ext cx="5509559" cy="5463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2CF5A-16B1-4BA2-8888-E8131A2F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5809"/>
            <a:ext cx="5538847" cy="5463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23BB9-FB8F-41A9-A2E0-0B06D7813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263" y="3547153"/>
            <a:ext cx="4857133" cy="47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93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5A9CAD-115A-4151-8D1E-EE2338F49A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C256A-1018-4A44-BFAA-CB08D898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Traveltime</a:t>
            </a:r>
            <a:r>
              <a:rPr lang="en-US" dirty="0"/>
              <a:t> kernel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457D8-81CE-4E0B-9A46-339642A51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E4281-0640-4A95-9522-931367713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32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50DCEC-FF4C-4257-A926-3BC783BB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73" y="3179652"/>
            <a:ext cx="3781953" cy="1019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55663E-D726-439C-A540-C3EA516C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573" y="4821801"/>
            <a:ext cx="5625659" cy="759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2306E-6012-4E3E-95C9-3BF2A211D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529" y="2857500"/>
            <a:ext cx="897380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78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F6E217-5C88-49F7-B0D9-D796B33AD2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362AD-4A6D-4FDE-B5BE-D2721D5E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Traveltime</a:t>
            </a:r>
            <a:r>
              <a:rPr lang="en-US" dirty="0"/>
              <a:t> kernel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2CDEF-5DE4-43C7-8AE6-47D23F431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1839C-85C1-49EC-9B2B-E4526B6A0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33</a:t>
            </a:fld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A1AA63-0DC9-4210-A30E-74B70E773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6597"/>
            <a:ext cx="5765113" cy="56489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B0C2C5-6941-4294-9D72-C4DAA911C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394" y="3227077"/>
            <a:ext cx="5696725" cy="5648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2988AC-B0EC-4FD2-96AC-1972E60C9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6401" y="3196597"/>
            <a:ext cx="5684858" cy="56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52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E71A51-0550-4E42-AD92-4F27A2B76E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3C6F41-18A9-4517-9496-4C234CBB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78384-45F6-4812-8698-8759F06C7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46AEE-A693-4A0D-BC0F-CAE5FD31F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34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6406A2-026A-4E7A-8CFB-A1606B96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62350"/>
            <a:ext cx="5715000" cy="5654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FC461-BE0E-4690-8BAC-A9F179F26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4730"/>
            <a:ext cx="5672737" cy="5654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C8FE09-71CD-49EC-AA6C-B189C7BA9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263" y="2990288"/>
            <a:ext cx="5602066" cy="553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2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00083E-7807-4F94-B81B-6313477D42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449B89-91CE-4E54-947D-1357A1A4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volume (velocity Z component) slice at y=10 (+=red)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0A61A-0455-4373-AB54-F305511BB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79847-33AF-4FDF-9CF9-AC208BD7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35</a:t>
            </a:fld>
            <a:endParaRPr lang="en-ID" dirty="0"/>
          </a:p>
        </p:txBody>
      </p:sp>
      <p:pic>
        <p:nvPicPr>
          <p:cNvPr id="6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F05F831-D40F-4189-B6F3-F43E04E391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0" y="2054032"/>
            <a:ext cx="3647804" cy="364399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088572B-A234-4806-A976-07335A77C4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16" y="2064423"/>
            <a:ext cx="3647804" cy="3643997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BA9C64-6630-4B3D-8A92-F94F775B1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588" y="2030011"/>
            <a:ext cx="3647804" cy="364399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84701CA-6216-4EDD-BB67-80D15AAD53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137" y="2030011"/>
            <a:ext cx="3647804" cy="3643997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35255D-A116-4453-ACD8-FEB43BBBB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6078978"/>
            <a:ext cx="3647804" cy="3643997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89A5D1F-57EE-4D4A-BEAF-94EE19819E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86" y="6061660"/>
            <a:ext cx="3647804" cy="3643997"/>
          </a:xfrm>
          <a:prstGeom prst="rect">
            <a:avLst/>
          </a:prstGeom>
        </p:spPr>
      </p:pic>
      <p:pic>
        <p:nvPicPr>
          <p:cNvPr id="12" name="Picture 11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A18B0303-D097-412A-BA7B-4927CE79E3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22" y="6058518"/>
            <a:ext cx="3647804" cy="3643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C9D832-7406-4969-B417-D2C2DB9BB726}"/>
              </a:ext>
            </a:extLst>
          </p:cNvPr>
          <p:cNvSpPr txBox="1"/>
          <p:nvPr/>
        </p:nvSpPr>
        <p:spPr>
          <a:xfrm>
            <a:off x="1617051" y="23463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iteration100</a:t>
            </a:r>
            <a:endParaRPr lang="en-ID" dirty="0">
              <a:latin typeface="IBM Plex Mono" panose="020B060402020202020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B37BFC-061F-42F6-8557-C2C8E94DE5AD}"/>
              </a:ext>
            </a:extLst>
          </p:cNvPr>
          <p:cNvCxnSpPr/>
          <p:nvPr/>
        </p:nvCxnSpPr>
        <p:spPr>
          <a:xfrm flipH="1" flipV="1">
            <a:off x="10820400" y="4076700"/>
            <a:ext cx="4572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261C9F-CE26-4957-9568-2C1ABC1FBB04}"/>
              </a:ext>
            </a:extLst>
          </p:cNvPr>
          <p:cNvSpPr txBox="1"/>
          <p:nvPr/>
        </p:nvSpPr>
        <p:spPr>
          <a:xfrm>
            <a:off x="9834808" y="4929888"/>
            <a:ext cx="264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Mono" panose="020B0604020202020204" charset="0"/>
              </a:rPr>
              <a:t>Reflected from free surface</a:t>
            </a:r>
            <a:endParaRPr lang="en-ID" b="1" dirty="0">
              <a:latin typeface="IBM Plex Mono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63586-3AA9-40A4-8DCB-172F49434674}"/>
              </a:ext>
            </a:extLst>
          </p:cNvPr>
          <p:cNvSpPr txBox="1"/>
          <p:nvPr/>
        </p:nvSpPr>
        <p:spPr>
          <a:xfrm>
            <a:off x="5598314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iteration200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A51247-5EC5-4B1D-A0D9-534A60406434}"/>
              </a:ext>
            </a:extLst>
          </p:cNvPr>
          <p:cNvSpPr txBox="1"/>
          <p:nvPr/>
        </p:nvSpPr>
        <p:spPr>
          <a:xfrm>
            <a:off x="9428679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iteration300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6DADBF-4BAC-446C-ADBC-DDBC04712CD6}"/>
              </a:ext>
            </a:extLst>
          </p:cNvPr>
          <p:cNvSpPr txBox="1"/>
          <p:nvPr/>
        </p:nvSpPr>
        <p:spPr>
          <a:xfrm>
            <a:off x="13427378" y="22767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iteration400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6EA9EE-30ED-410E-8D0B-315CE783D96D}"/>
              </a:ext>
            </a:extLst>
          </p:cNvPr>
          <p:cNvSpPr txBox="1"/>
          <p:nvPr/>
        </p:nvSpPr>
        <p:spPr>
          <a:xfrm>
            <a:off x="3138806" y="635053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iteration500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99558D-87E4-4E49-B9B1-BD081D5F4F35}"/>
              </a:ext>
            </a:extLst>
          </p:cNvPr>
          <p:cNvSpPr txBox="1"/>
          <p:nvPr/>
        </p:nvSpPr>
        <p:spPr>
          <a:xfrm>
            <a:off x="7674070" y="63746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iteration600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AD9789-18E3-4579-80CC-D0A3155217C5}"/>
              </a:ext>
            </a:extLst>
          </p:cNvPr>
          <p:cNvSpPr txBox="1"/>
          <p:nvPr/>
        </p:nvSpPr>
        <p:spPr>
          <a:xfrm>
            <a:off x="12298977" y="633708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iteration700</a:t>
            </a:r>
            <a:endParaRPr lang="en-ID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53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5ADA2E-05C8-4429-B6D8-9C6DDFDDB2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36D5D-A924-445E-8F59-AF2EBA51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47689"/>
            <a:ext cx="9677400" cy="1146176"/>
          </a:xfrm>
        </p:spPr>
        <p:txBody>
          <a:bodyPr/>
          <a:lstStyle/>
          <a:p>
            <a:r>
              <a:rPr lang="en-US" sz="4400" dirty="0"/>
              <a:t>Source Inversion (Derivative with respect to source parameters)</a:t>
            </a:r>
            <a:endParaRPr lang="en-ID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A7C37-2753-4E2B-84F2-58DE4EE1BF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27D15-AA1D-42CF-8F8C-BA61C8185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36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B5630-ACAD-443C-B0E9-6CC829C7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914" y="1245483"/>
            <a:ext cx="4219597" cy="4251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6F89F-AEC4-458C-BB02-5AEF9E155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623" y="5571415"/>
            <a:ext cx="4255823" cy="4251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7CF2DC-CE6C-40C6-A5A9-E2128CBD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964" y="7328378"/>
            <a:ext cx="5258534" cy="1571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0E2585-8C35-4345-BCF1-B5919E38D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89" y="2145332"/>
            <a:ext cx="5973009" cy="914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ABFAB9-7416-4761-BA9F-601C0EF94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779" y="3282992"/>
            <a:ext cx="7135221" cy="828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5621AF0-38C2-42CD-AD41-B82DAB295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177193"/>
            <a:ext cx="11298227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48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8506ED-E946-4FE3-8807-D35E55CDDF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D22A1C-C9DC-4D8E-99FE-E08E2B64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21912-2D43-42B9-B924-8F960E86D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A931B-BB79-40BB-BBA4-1E22F6538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37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D09A7-3DF9-48A3-BA6E-F0F3E4CB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496" y="3190842"/>
            <a:ext cx="11298227" cy="47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52F10D-6163-4DD2-BFFB-7DBF47FE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2216000"/>
            <a:ext cx="7135221" cy="828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0C3A51-8B29-4442-AFF9-6111EED8F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782" y="6641813"/>
            <a:ext cx="6925642" cy="90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6C5AC-3573-479B-B07B-6DBB3C731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993" y="7926390"/>
            <a:ext cx="6773220" cy="1152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F0D3A7-5EC9-4E69-A9B4-A8070B23B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441" y="4866181"/>
            <a:ext cx="11126753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A041CB-E22E-4CA3-AF5E-E26DAB425C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21059" y="2172700"/>
            <a:ext cx="6794341" cy="6526800"/>
          </a:xfrm>
        </p:spPr>
        <p:txBody>
          <a:bodyPr/>
          <a:lstStyle/>
          <a:p>
            <a:r>
              <a:rPr lang="en-US" dirty="0"/>
              <a:t>Velocity = homogeneous</a:t>
            </a:r>
          </a:p>
          <a:p>
            <a:r>
              <a:rPr lang="en-US" dirty="0"/>
              <a:t>Data Moment Tensor = DC</a:t>
            </a:r>
          </a:p>
          <a:p>
            <a:r>
              <a:rPr lang="en-US" dirty="0"/>
              <a:t>Synthetic Moment Tensor = explosion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87B4C-CBE4-445F-83C7-4C902C0F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source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482CC-FD94-4B9C-AC6E-7D15DE916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1C72B-B80A-4C97-A807-B6ACE8CB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38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13E49-2B96-429B-A9DC-CAF394EF7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40" y="2333233"/>
            <a:ext cx="7554379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33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F5FB34-03EF-4E44-8260-AA16441053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E81042-0B95-4130-95D2-CCA6D94B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DBC03-99E5-4B18-9914-C519C6488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72572-5C67-4E33-84C7-4DAA7BC4B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39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9A661-A2B8-4DA2-8035-9B7FBBCFE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706" y="224430"/>
            <a:ext cx="7544853" cy="2133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A0F59-D362-4020-BB52-5C29E982B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733" y="727694"/>
            <a:ext cx="5258534" cy="1571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ADFAD-28B7-409F-B89D-7AC57AD19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823" y="2597745"/>
            <a:ext cx="7497221" cy="2124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9F630C-BD02-4A41-B145-89B404245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5459" y="4750340"/>
            <a:ext cx="7525800" cy="2124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05A37E-E513-4B0E-ACB1-D4D41912B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364" y="7243739"/>
            <a:ext cx="7506748" cy="2114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AFAEF1-F958-41D4-B78F-10776C51E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383440"/>
            <a:ext cx="7497221" cy="2105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FB3148-44BC-4EDA-9082-97265C87B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958" y="6895808"/>
            <a:ext cx="7497221" cy="2095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044A64-B1C1-430C-81FB-5FC6225C33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3026240"/>
            <a:ext cx="3630221" cy="5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708382-A674-40FD-AD75-540DACE2BD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 moment tensor</a:t>
            </a:r>
          </a:p>
          <a:p>
            <a:r>
              <a:rPr lang="en-US" dirty="0"/>
              <a:t>Adjoint method</a:t>
            </a:r>
          </a:p>
          <a:p>
            <a:r>
              <a:rPr lang="en-ID" dirty="0"/>
              <a:t>NLCG</a:t>
            </a:r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989A5E-3E5A-4657-ACDD-2A608120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Momen</a:t>
            </a:r>
            <a:r>
              <a:rPr lang="en-US" dirty="0"/>
              <a:t> Tensor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951A3-6578-4CE6-AC64-B7B877EDA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93D3B-9E3E-469B-AE0C-F4E5FE529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49903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6F1F57-1C0B-4539-8A17-D5B97A2DC3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33960-4B7A-42D2-9589-3F58F7FE8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volume (velocity Z comp.) slice at z = -50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4FB07-87C7-45B1-8044-7C401B098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19385-D240-4890-A059-135FA2155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40</a:t>
            </a:fld>
            <a:endParaRPr lang="en-ID" dirty="0"/>
          </a:p>
        </p:txBody>
      </p:sp>
      <p:pic>
        <p:nvPicPr>
          <p:cNvPr id="6" name="Content Placeholder 4" descr="A picture containing text, metalware, hinge&#10;&#10;Description automatically generated">
            <a:extLst>
              <a:ext uri="{FF2B5EF4-FFF2-40B4-BE49-F238E27FC236}">
                <a16:creationId xmlns:a16="http://schemas.microsoft.com/office/drawing/2014/main" id="{18823BA1-97BC-4349-982F-BE3B27F86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83" y="2171708"/>
            <a:ext cx="3656742" cy="3652925"/>
          </a:xfrm>
          <a:prstGeom prst="rect">
            <a:avLst/>
          </a:prstGeom>
        </p:spPr>
      </p:pic>
      <p:pic>
        <p:nvPicPr>
          <p:cNvPr id="7" name="Picture 6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EB0FBC07-F179-4BBA-931B-C1690D08C9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701" y="2171707"/>
            <a:ext cx="3656742" cy="3652925"/>
          </a:xfrm>
          <a:prstGeom prst="rect">
            <a:avLst/>
          </a:prstGeom>
        </p:spPr>
      </p:pic>
      <p:pic>
        <p:nvPicPr>
          <p:cNvPr id="8" name="Picture 7" descr="A picture containing indoor, loudspeaker&#10;&#10;Description automatically generated">
            <a:extLst>
              <a:ext uri="{FF2B5EF4-FFF2-40B4-BE49-F238E27FC236}">
                <a16:creationId xmlns:a16="http://schemas.microsoft.com/office/drawing/2014/main" id="{FF0B1603-F667-4DBD-AFD9-2A5F21D0F5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144" y="2171707"/>
            <a:ext cx="3656742" cy="3652925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AC5D71E8-D3E3-4401-91EB-586992BA22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587" y="2171707"/>
            <a:ext cx="3656742" cy="365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E82007-FA9D-4A68-9E13-DBDC60E75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67" y="6086386"/>
            <a:ext cx="3656742" cy="3652925"/>
          </a:xfrm>
          <a:prstGeom prst="rect">
            <a:avLst/>
          </a:prstGeom>
        </p:spPr>
      </p:pic>
      <p:pic>
        <p:nvPicPr>
          <p:cNvPr id="11" name="Picture 10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6F578696-4EFA-487D-B917-3752BB221D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830" y="6086386"/>
            <a:ext cx="3656742" cy="365292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196D931-5B6A-4B20-B55B-FD65339310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171" y="6086386"/>
            <a:ext cx="3656742" cy="36529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F86D1F-F476-46B4-AF3D-AAF81F9D642B}"/>
              </a:ext>
            </a:extLst>
          </p:cNvPr>
          <p:cNvSpPr txBox="1"/>
          <p:nvPr/>
        </p:nvSpPr>
        <p:spPr>
          <a:xfrm>
            <a:off x="1617051" y="23463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iteration100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E9821-4A95-43EF-95F5-3066F564630C}"/>
              </a:ext>
            </a:extLst>
          </p:cNvPr>
          <p:cNvSpPr txBox="1"/>
          <p:nvPr/>
        </p:nvSpPr>
        <p:spPr>
          <a:xfrm>
            <a:off x="5598314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iteration200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B10A9-E55D-4505-9601-F73FDEA96BC5}"/>
              </a:ext>
            </a:extLst>
          </p:cNvPr>
          <p:cNvSpPr txBox="1"/>
          <p:nvPr/>
        </p:nvSpPr>
        <p:spPr>
          <a:xfrm>
            <a:off x="9428679" y="230104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iteration300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A2579B-6ED4-42D4-9E48-98AD052ADB61}"/>
              </a:ext>
            </a:extLst>
          </p:cNvPr>
          <p:cNvSpPr txBox="1"/>
          <p:nvPr/>
        </p:nvSpPr>
        <p:spPr>
          <a:xfrm>
            <a:off x="13427378" y="22767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iteration400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7467DE-839A-4980-8860-A62740A2080E}"/>
              </a:ext>
            </a:extLst>
          </p:cNvPr>
          <p:cNvSpPr txBox="1"/>
          <p:nvPr/>
        </p:nvSpPr>
        <p:spPr>
          <a:xfrm>
            <a:off x="3138806" y="6350531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iteration500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B2616-C926-4EFB-BB41-7F163AAA83DE}"/>
              </a:ext>
            </a:extLst>
          </p:cNvPr>
          <p:cNvSpPr txBox="1"/>
          <p:nvPr/>
        </p:nvSpPr>
        <p:spPr>
          <a:xfrm>
            <a:off x="7674070" y="637466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iteration600</a:t>
            </a:r>
            <a:endParaRPr lang="en-ID" dirty="0">
              <a:latin typeface="IBM Plex Mono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7971A9-B81D-40DE-883D-87278E92710A}"/>
              </a:ext>
            </a:extLst>
          </p:cNvPr>
          <p:cNvSpPr txBox="1"/>
          <p:nvPr/>
        </p:nvSpPr>
        <p:spPr>
          <a:xfrm>
            <a:off x="12298977" y="6337087"/>
            <a:ext cx="214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iteration700</a:t>
            </a:r>
            <a:endParaRPr lang="en-ID" dirty="0">
              <a:latin typeface="IBM Plex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40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E37185-7CFB-4DC1-8029-BDE130EFB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AAF58-9AC9-4BF7-9224-628DFBF6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B8C25-8B7D-4D4F-84EF-FEF987A6D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57EAF-6F78-457C-8332-AC1A693B4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41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277C9-CF3A-4C00-8B4E-94469ABD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13"/>
            <a:ext cx="8888065" cy="2848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127CC1-0E66-4134-8E77-D18A5069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63313"/>
            <a:ext cx="8973802" cy="2848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784C5-606A-4BA8-B076-BC62AE71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4" y="3490521"/>
            <a:ext cx="8926171" cy="2810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A1BDA-7FC9-495C-A308-91EB5E351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829" y="3620702"/>
            <a:ext cx="892617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44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3FD0C4-6915-4424-92DA-017A6F95C2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B68B44-D061-41F5-A0DD-A91EA40E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F30DD-4572-4373-A491-E443C3C84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5D16A-F311-4BC6-AF48-49BCBAA22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42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380A3-6CAB-4230-86AA-697E0783C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256"/>
            <a:ext cx="8973802" cy="278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2170B6-DDCA-4205-882C-6524F18C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218" y="1685203"/>
            <a:ext cx="8935697" cy="2800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D5E4D-1637-4880-B4D4-131F93CE9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60345"/>
            <a:ext cx="8945223" cy="2800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115092-1AD1-47DD-A671-E24AA49E7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623458"/>
            <a:ext cx="892617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51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20D78B-4635-43A7-BD16-698393E230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382B93-DB7B-4DD0-99F4-E7F99DEF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Movie ( Velocity Z component at z=0)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4EA75-3C12-4557-A4D4-863EC8DE0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1BB90-9DBC-4EBB-9BA6-1BCAB30270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43</a:t>
            </a:fld>
            <a:endParaRPr lang="en-ID" dirty="0"/>
          </a:p>
        </p:txBody>
      </p:sp>
      <p:pic>
        <p:nvPicPr>
          <p:cNvPr id="6" name="Content Placeholder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A10FE5A-7E09-489D-96FB-FF40AA2C8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05100"/>
            <a:ext cx="6858000" cy="57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36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4D5DD-67DE-4165-A138-7C76F6DCF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24799" y="2628900"/>
            <a:ext cx="8445059" cy="6126018"/>
          </a:xfrm>
        </p:spPr>
        <p:txBody>
          <a:bodyPr/>
          <a:lstStyle/>
          <a:p>
            <a:r>
              <a:rPr lang="en-US" dirty="0"/>
              <a:t>We can supply tomographic model and assign </a:t>
            </a:r>
            <a:r>
              <a:rPr lang="en-US" dirty="0" err="1"/>
              <a:t>vp</a:t>
            </a:r>
            <a:r>
              <a:rPr lang="en-US" dirty="0"/>
              <a:t>, vs, density value to our mesh</a:t>
            </a:r>
          </a:p>
          <a:p>
            <a:r>
              <a:rPr lang="en-US" dirty="0"/>
              <a:t>Mesh configuration = mesh simple model</a:t>
            </a:r>
          </a:p>
          <a:p>
            <a:r>
              <a:rPr lang="en-US" dirty="0"/>
              <a:t>Source type = source type from simple model 2</a:t>
            </a:r>
          </a:p>
          <a:p>
            <a:r>
              <a:rPr lang="en-US" dirty="0"/>
              <a:t>Density calculated from Gardner’s equation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328AE-5AA6-4896-83A4-A09787F5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Tomographic model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DE7-F5DC-4C03-9F44-6C7298C17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14C6-582B-4F27-8F68-058F3D4BE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44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62EAA-5A28-4972-ABD7-E750C1D8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32" y="2400300"/>
            <a:ext cx="5644386" cy="5075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B7DB6-4052-4ECB-857F-D2E19BCE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686" y="6667500"/>
            <a:ext cx="5153744" cy="1019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B98A2-2567-4C0B-857E-CD2F36166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86" y="7807602"/>
            <a:ext cx="6754168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69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AF3364-3618-4033-B2C1-8352035162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972965-ABAB-4C2B-8818-040C58A2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32EA1-A758-4132-9B14-3286936E0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37E97-03A0-427E-944A-5780FEBCB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45</a:t>
            </a:fld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BD297-1D8C-44FA-B384-9B0E5A1A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54" y="1463995"/>
            <a:ext cx="5142353" cy="3138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C97E22-D0DB-41CC-9E24-50B6A88BA518}"/>
              </a:ext>
            </a:extLst>
          </p:cNvPr>
          <p:cNvSpPr txBox="1"/>
          <p:nvPr/>
        </p:nvSpPr>
        <p:spPr>
          <a:xfrm>
            <a:off x="7545375" y="2432090"/>
            <a:ext cx="264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17908-95F3-4A84-9536-DA47E3C07FCD}"/>
              </a:ext>
            </a:extLst>
          </p:cNvPr>
          <p:cNvSpPr txBox="1"/>
          <p:nvPr/>
        </p:nvSpPr>
        <p:spPr>
          <a:xfrm>
            <a:off x="9719640" y="1770507"/>
            <a:ext cx="264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BM Plex Mono" panose="020B0604020202020204" charset="0"/>
              </a:rPr>
              <a:t>receiver</a:t>
            </a:r>
          </a:p>
        </p:txBody>
      </p:sp>
      <p:pic>
        <p:nvPicPr>
          <p:cNvPr id="9" name="Content Placeholder 10" descr="A picture containing text, businesscard, screenshot, vector graphics&#10;&#10;Description automatically generated">
            <a:extLst>
              <a:ext uri="{FF2B5EF4-FFF2-40B4-BE49-F238E27FC236}">
                <a16:creationId xmlns:a16="http://schemas.microsoft.com/office/drawing/2014/main" id="{1F31FE71-4C3C-4FFE-BBEF-DE58B94CD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143500"/>
            <a:ext cx="4884265" cy="4879167"/>
          </a:xfrm>
          <a:prstGeom prst="rect">
            <a:avLst/>
          </a:prstGeom>
        </p:spPr>
      </p:pic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61655A2-C4F1-4312-9766-A873AE56D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89" y="5081614"/>
            <a:ext cx="4884265" cy="4879167"/>
          </a:xfrm>
          <a:prstGeom prst="rect">
            <a:avLst/>
          </a:prstGeom>
        </p:spPr>
      </p:pic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37C8184A-3F59-412A-A27B-AF6A806A7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585" y="5160389"/>
            <a:ext cx="4884265" cy="48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8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518BF3-A45E-40C1-AE97-EABBEE61F6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149CC-23B4-482E-8538-60959D03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9F705-9AA8-4A5E-AB4C-A5AB8F429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5AC0A-1BEB-4907-87B7-56D050739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46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B3511-B176-42E7-8699-CA1DF561A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59" y="530225"/>
            <a:ext cx="14782800" cy="83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70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6D70AA-236C-4C53-B3FE-61A9BB802C9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444523" y="2173288"/>
            <a:ext cx="11602154" cy="65262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A990E9-F811-4053-96A8-C4CFBA86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10D0F-8ADF-4B52-AB31-923532FE8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C17A3-B579-46A4-B629-7CE162638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47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25249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D0C09-DBF9-404E-A8C5-B25C647AF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77707-58C7-49E2-BFDD-002CA0339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48</a:t>
            </a:fld>
            <a:endParaRPr lang="en-ID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8F38E8B-2628-46CA-9853-A6B82706AE32}"/>
              </a:ext>
            </a:extLst>
          </p:cNvPr>
          <p:cNvSpPr/>
          <p:nvPr/>
        </p:nvSpPr>
        <p:spPr>
          <a:xfrm rot="10800000">
            <a:off x="8983069" y="2974818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8B7065F-ED3E-4287-AA5E-E937523ED48B}"/>
              </a:ext>
            </a:extLst>
          </p:cNvPr>
          <p:cNvSpPr/>
          <p:nvPr/>
        </p:nvSpPr>
        <p:spPr>
          <a:xfrm rot="10800000">
            <a:off x="8983070" y="6746728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1443B25-E721-471F-A764-13AD05427B0F}"/>
              </a:ext>
            </a:extLst>
          </p:cNvPr>
          <p:cNvSpPr/>
          <p:nvPr/>
        </p:nvSpPr>
        <p:spPr>
          <a:xfrm rot="10800000">
            <a:off x="10888070" y="4866035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C49D05B-E132-4545-95BA-DC7ACB7905CC}"/>
              </a:ext>
            </a:extLst>
          </p:cNvPr>
          <p:cNvSpPr/>
          <p:nvPr/>
        </p:nvSpPr>
        <p:spPr>
          <a:xfrm rot="10800000">
            <a:off x="7078070" y="4866035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A511352-2EBD-45BC-B7B3-7C43100E9EA6}"/>
              </a:ext>
            </a:extLst>
          </p:cNvPr>
          <p:cNvSpPr/>
          <p:nvPr/>
        </p:nvSpPr>
        <p:spPr>
          <a:xfrm rot="10800000">
            <a:off x="10446261" y="3611043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FEAB4CB-6D45-4F21-9476-37589623F8EA}"/>
              </a:ext>
            </a:extLst>
          </p:cNvPr>
          <p:cNvSpPr/>
          <p:nvPr/>
        </p:nvSpPr>
        <p:spPr>
          <a:xfrm rot="10800000">
            <a:off x="7519882" y="3642590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B6B57EF-EA82-4EB0-8EE1-433656C5C93D}"/>
              </a:ext>
            </a:extLst>
          </p:cNvPr>
          <p:cNvSpPr/>
          <p:nvPr/>
        </p:nvSpPr>
        <p:spPr>
          <a:xfrm rot="10800000">
            <a:off x="10472367" y="6059322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AD1D037-7700-4277-A8B1-F8D308FEB42B}"/>
              </a:ext>
            </a:extLst>
          </p:cNvPr>
          <p:cNvSpPr/>
          <p:nvPr/>
        </p:nvSpPr>
        <p:spPr>
          <a:xfrm rot="10800000">
            <a:off x="7545988" y="6090869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8E0305-FBB5-4D4E-9872-7CC581046563}"/>
              </a:ext>
            </a:extLst>
          </p:cNvPr>
          <p:cNvSpPr txBox="1"/>
          <p:nvPr/>
        </p:nvSpPr>
        <p:spPr>
          <a:xfrm>
            <a:off x="8682534" y="2513153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ST01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31FBC-9F01-4A39-B3E2-A957F02EE317}"/>
              </a:ext>
            </a:extLst>
          </p:cNvPr>
          <p:cNvSpPr txBox="1"/>
          <p:nvPr/>
        </p:nvSpPr>
        <p:spPr>
          <a:xfrm>
            <a:off x="10116155" y="3149377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ST02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72828E-53A5-4C00-B589-A20C5A3D659D}"/>
              </a:ext>
            </a:extLst>
          </p:cNvPr>
          <p:cNvSpPr txBox="1"/>
          <p:nvPr/>
        </p:nvSpPr>
        <p:spPr>
          <a:xfrm>
            <a:off x="10557964" y="4404370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ST03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52EC6-471E-44F3-BDE0-CD24B8191A78}"/>
              </a:ext>
            </a:extLst>
          </p:cNvPr>
          <p:cNvSpPr txBox="1"/>
          <p:nvPr/>
        </p:nvSpPr>
        <p:spPr>
          <a:xfrm>
            <a:off x="10142261" y="5597657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ST04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ECCEF-A311-41F3-B50B-88BAD879111F}"/>
              </a:ext>
            </a:extLst>
          </p:cNvPr>
          <p:cNvSpPr txBox="1"/>
          <p:nvPr/>
        </p:nvSpPr>
        <p:spPr>
          <a:xfrm>
            <a:off x="8682534" y="6280746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ST05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8144B-BD2A-47E2-AF3E-C14C5A755DA3}"/>
              </a:ext>
            </a:extLst>
          </p:cNvPr>
          <p:cNvSpPr txBox="1"/>
          <p:nvPr/>
        </p:nvSpPr>
        <p:spPr>
          <a:xfrm>
            <a:off x="7189776" y="5597657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ST06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58760B-978A-4FD7-BEF2-AC23357BF9C5}"/>
              </a:ext>
            </a:extLst>
          </p:cNvPr>
          <p:cNvSpPr txBox="1"/>
          <p:nvPr/>
        </p:nvSpPr>
        <p:spPr>
          <a:xfrm>
            <a:off x="6788796" y="4404370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ST07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FF232-DB1A-4138-988C-5572CA54953F}"/>
              </a:ext>
            </a:extLst>
          </p:cNvPr>
          <p:cNvSpPr txBox="1"/>
          <p:nvPr/>
        </p:nvSpPr>
        <p:spPr>
          <a:xfrm>
            <a:off x="7189776" y="3149376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ST08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7C86D9-1E8A-44B2-97DC-C128BA614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1"/>
          <a:stretch/>
        </p:blipFill>
        <p:spPr>
          <a:xfrm>
            <a:off x="8169920" y="3794106"/>
            <a:ext cx="1788620" cy="198639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520F77-7D88-48C0-B40B-D126E555C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81"/>
          <a:stretch/>
        </p:blipFill>
        <p:spPr>
          <a:xfrm>
            <a:off x="10768120" y="1697614"/>
            <a:ext cx="5528615" cy="1743148"/>
          </a:xfrm>
          <a:prstGeom prst="rect">
            <a:avLst/>
          </a:prstGeom>
        </p:spPr>
      </p:pic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ED6018-9B7D-44D9-AA4D-51F122F03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5"/>
          <a:stretch/>
        </p:blipFill>
        <p:spPr>
          <a:xfrm>
            <a:off x="10744460" y="6229602"/>
            <a:ext cx="5528615" cy="1752870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5EDAC232-0EF1-44ED-A871-269E69B184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848743" y="6126806"/>
            <a:ext cx="5431087" cy="1794776"/>
          </a:xfrm>
          <a:prstGeom prst="rect">
            <a:avLst/>
          </a:prstGeom>
        </p:spPr>
      </p:pic>
      <p:pic>
        <p:nvPicPr>
          <p:cNvPr id="30" name="Picture 2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8A8E7EE-FC10-4D08-839D-362EAB1DCD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848742" y="1585432"/>
            <a:ext cx="5431087" cy="17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17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D0C09-DBF9-404E-A8C5-B25C647AF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77707-58C7-49E2-BFDD-002CA0339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49</a:t>
            </a:fld>
            <a:endParaRPr lang="en-ID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A511352-2EBD-45BC-B7B3-7C43100E9EA6}"/>
              </a:ext>
            </a:extLst>
          </p:cNvPr>
          <p:cNvSpPr/>
          <p:nvPr/>
        </p:nvSpPr>
        <p:spPr>
          <a:xfrm rot="10800000">
            <a:off x="10446261" y="3611043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FEAB4CB-6D45-4F21-9476-37589623F8EA}"/>
              </a:ext>
            </a:extLst>
          </p:cNvPr>
          <p:cNvSpPr/>
          <p:nvPr/>
        </p:nvSpPr>
        <p:spPr>
          <a:xfrm rot="10800000">
            <a:off x="7519882" y="3642590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B6B57EF-EA82-4EB0-8EE1-433656C5C93D}"/>
              </a:ext>
            </a:extLst>
          </p:cNvPr>
          <p:cNvSpPr/>
          <p:nvPr/>
        </p:nvSpPr>
        <p:spPr>
          <a:xfrm rot="10800000">
            <a:off x="10472367" y="6059322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AD1D037-7700-4277-A8B1-F8D308FEB42B}"/>
              </a:ext>
            </a:extLst>
          </p:cNvPr>
          <p:cNvSpPr/>
          <p:nvPr/>
        </p:nvSpPr>
        <p:spPr>
          <a:xfrm rot="10800000">
            <a:off x="7545988" y="6090869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31FBC-9F01-4A39-B3E2-A957F02EE317}"/>
              </a:ext>
            </a:extLst>
          </p:cNvPr>
          <p:cNvSpPr txBox="1"/>
          <p:nvPr/>
        </p:nvSpPr>
        <p:spPr>
          <a:xfrm>
            <a:off x="10116155" y="3149377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ST02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52EC6-471E-44F3-BDE0-CD24B8191A78}"/>
              </a:ext>
            </a:extLst>
          </p:cNvPr>
          <p:cNvSpPr txBox="1"/>
          <p:nvPr/>
        </p:nvSpPr>
        <p:spPr>
          <a:xfrm>
            <a:off x="10142261" y="5597657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ST04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8144B-BD2A-47E2-AF3E-C14C5A755DA3}"/>
              </a:ext>
            </a:extLst>
          </p:cNvPr>
          <p:cNvSpPr txBox="1"/>
          <p:nvPr/>
        </p:nvSpPr>
        <p:spPr>
          <a:xfrm>
            <a:off x="7189776" y="5597657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ST06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FF232-DB1A-4138-988C-5572CA54953F}"/>
              </a:ext>
            </a:extLst>
          </p:cNvPr>
          <p:cNvSpPr txBox="1"/>
          <p:nvPr/>
        </p:nvSpPr>
        <p:spPr>
          <a:xfrm>
            <a:off x="7189776" y="3149376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ST08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0B06FB-67A2-48F8-9D9F-0233AC58E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52"/>
          <a:stretch/>
        </p:blipFill>
        <p:spPr>
          <a:xfrm>
            <a:off x="8224771" y="3829397"/>
            <a:ext cx="1838458" cy="1986392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8BB9E54-E646-453F-A1B1-C70A4198E7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0645995" y="1585432"/>
            <a:ext cx="5528615" cy="179477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879D9F4-A054-435A-907D-E6D81A943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0768120" y="6059322"/>
            <a:ext cx="5431087" cy="1794776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EC752565-FF51-4796-9A8A-98BD04C1E8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704605" y="1585432"/>
            <a:ext cx="5431087" cy="1794776"/>
          </a:xfrm>
          <a:prstGeom prst="rect">
            <a:avLst/>
          </a:prstGeom>
        </p:spPr>
      </p:pic>
      <p:pic>
        <p:nvPicPr>
          <p:cNvPr id="33" name="Picture 32" descr="Graphical user interface&#10;&#10;Description automatically generated">
            <a:extLst>
              <a:ext uri="{FF2B5EF4-FFF2-40B4-BE49-F238E27FC236}">
                <a16:creationId xmlns:a16="http://schemas.microsoft.com/office/drawing/2014/main" id="{8A8AF1B5-A340-405D-ABE5-2CA320B005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81"/>
          <a:stretch/>
        </p:blipFill>
        <p:spPr>
          <a:xfrm>
            <a:off x="1729339" y="6059322"/>
            <a:ext cx="5431087" cy="17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64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5E7B22-8ED2-45A6-8521-18D5F202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7E36D-510E-4708-A434-1DBE3AEA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9A37A-6BE0-4C1F-ACA5-D920115C8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5</a:t>
            </a:fld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E6D615-A7A7-46BA-846B-9EE2D0508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927145"/>
            <a:ext cx="7910714" cy="944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E448F-654C-4FAD-97AB-379A976D90A1}"/>
              </a:ext>
            </a:extLst>
          </p:cNvPr>
          <p:cNvSpPr txBox="1"/>
          <p:nvPr/>
        </p:nvSpPr>
        <p:spPr>
          <a:xfrm>
            <a:off x="12698337" y="6845428"/>
            <a:ext cx="821386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D" sz="6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AEC87-9C6B-47D3-A0AF-9F24FB3CA8FA}"/>
              </a:ext>
            </a:extLst>
          </p:cNvPr>
          <p:cNvSpPr txBox="1"/>
          <p:nvPr/>
        </p:nvSpPr>
        <p:spPr>
          <a:xfrm>
            <a:off x="11020507" y="6403925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85234-72E2-4395-8469-6A96EC76A77F}"/>
              </a:ext>
            </a:extLst>
          </p:cNvPr>
          <p:cNvSpPr txBox="1"/>
          <p:nvPr/>
        </p:nvSpPr>
        <p:spPr>
          <a:xfrm>
            <a:off x="7953773" y="6421531"/>
            <a:ext cx="2704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Elastic modulus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80B79-04A2-4019-94B1-32912E467FA5}"/>
              </a:ext>
            </a:extLst>
          </p:cNvPr>
          <p:cNvSpPr txBox="1"/>
          <p:nvPr/>
        </p:nvSpPr>
        <p:spPr>
          <a:xfrm>
            <a:off x="5646487" y="7878599"/>
            <a:ext cx="2704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displacement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B094B-E644-468E-871D-6E7A5BB797EA}"/>
              </a:ext>
            </a:extLst>
          </p:cNvPr>
          <p:cNvSpPr txBox="1"/>
          <p:nvPr/>
        </p:nvSpPr>
        <p:spPr>
          <a:xfrm>
            <a:off x="4572000" y="6510216"/>
            <a:ext cx="153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7639E3-1C6B-493E-B4E7-F1DF1380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158775"/>
            <a:ext cx="8199481" cy="1450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C869B0-F1F7-4452-8DDF-99CAC2BC6F66}"/>
              </a:ext>
            </a:extLst>
          </p:cNvPr>
          <p:cNvSpPr txBox="1"/>
          <p:nvPr/>
        </p:nvSpPr>
        <p:spPr>
          <a:xfrm>
            <a:off x="2109398" y="1818848"/>
            <a:ext cx="284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Waveform misfit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7C8867-1214-41DF-89D6-B8ABCED76897}"/>
              </a:ext>
            </a:extLst>
          </p:cNvPr>
          <p:cNvSpPr txBox="1"/>
          <p:nvPr/>
        </p:nvSpPr>
        <p:spPr>
          <a:xfrm>
            <a:off x="6019800" y="3267525"/>
            <a:ext cx="1363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Synthetic</a:t>
            </a: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waveform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42E4B2-249E-4099-BE9C-074E05CE55A3}"/>
              </a:ext>
            </a:extLst>
          </p:cNvPr>
          <p:cNvSpPr txBox="1"/>
          <p:nvPr/>
        </p:nvSpPr>
        <p:spPr>
          <a:xfrm>
            <a:off x="8382000" y="3230141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waveform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D718D2D-482A-4075-95EC-EFBC7E529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315" y="4340090"/>
            <a:ext cx="9659492" cy="12622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9B2C0C9-E16C-4F03-B201-738458199AD7}"/>
              </a:ext>
            </a:extLst>
          </p:cNvPr>
          <p:cNvSpPr txBox="1"/>
          <p:nvPr/>
        </p:nvSpPr>
        <p:spPr>
          <a:xfrm>
            <a:off x="12385130" y="4672108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of misfit function</a:t>
            </a:r>
            <a:endParaRPr lang="en-ID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5B846A-8564-495E-882A-479B87D48A3F}"/>
              </a:ext>
            </a:extLst>
          </p:cNvPr>
          <p:cNvCxnSpPr>
            <a:cxnSpLocks/>
          </p:cNvCxnSpPr>
          <p:nvPr/>
        </p:nvCxnSpPr>
        <p:spPr>
          <a:xfrm flipV="1">
            <a:off x="6701756" y="5295901"/>
            <a:ext cx="2899444" cy="17375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5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5" grpId="0"/>
      <p:bldP spid="1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1D0C09-DBF9-404E-A8C5-B25C647AF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77707-58C7-49E2-BFDD-002CA0339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50</a:t>
            </a:fld>
            <a:endParaRPr lang="en-ID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BA511352-2EBD-45BC-B7B3-7C43100E9EA6}"/>
              </a:ext>
            </a:extLst>
          </p:cNvPr>
          <p:cNvSpPr/>
          <p:nvPr/>
        </p:nvSpPr>
        <p:spPr>
          <a:xfrm rot="10800000">
            <a:off x="10446261" y="3611043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FEAB4CB-6D45-4F21-9476-37589623F8EA}"/>
              </a:ext>
            </a:extLst>
          </p:cNvPr>
          <p:cNvSpPr/>
          <p:nvPr/>
        </p:nvSpPr>
        <p:spPr>
          <a:xfrm rot="10800000">
            <a:off x="7519882" y="3642590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B6B57EF-EA82-4EB0-8EE1-433656C5C93D}"/>
              </a:ext>
            </a:extLst>
          </p:cNvPr>
          <p:cNvSpPr/>
          <p:nvPr/>
        </p:nvSpPr>
        <p:spPr>
          <a:xfrm rot="10800000">
            <a:off x="10472367" y="6059322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5AD1D037-7700-4277-A8B1-F8D308FEB42B}"/>
              </a:ext>
            </a:extLst>
          </p:cNvPr>
          <p:cNvSpPr/>
          <p:nvPr/>
        </p:nvSpPr>
        <p:spPr>
          <a:xfrm rot="10800000">
            <a:off x="7545988" y="6090869"/>
            <a:ext cx="321859" cy="277465"/>
          </a:xfrm>
          <a:prstGeom prst="triangl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31FBC-9F01-4A39-B3E2-A957F02EE317}"/>
              </a:ext>
            </a:extLst>
          </p:cNvPr>
          <p:cNvSpPr txBox="1"/>
          <p:nvPr/>
        </p:nvSpPr>
        <p:spPr>
          <a:xfrm>
            <a:off x="10116155" y="3149377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ST02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D52EC6-471E-44F3-BDE0-CD24B8191A78}"/>
              </a:ext>
            </a:extLst>
          </p:cNvPr>
          <p:cNvSpPr txBox="1"/>
          <p:nvPr/>
        </p:nvSpPr>
        <p:spPr>
          <a:xfrm>
            <a:off x="10142261" y="5597657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ST04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8144B-BD2A-47E2-AF3E-C14C5A755DA3}"/>
              </a:ext>
            </a:extLst>
          </p:cNvPr>
          <p:cNvSpPr txBox="1"/>
          <p:nvPr/>
        </p:nvSpPr>
        <p:spPr>
          <a:xfrm>
            <a:off x="7189776" y="5597657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ST06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FF232-DB1A-4138-988C-5572CA54953F}"/>
              </a:ext>
            </a:extLst>
          </p:cNvPr>
          <p:cNvSpPr txBox="1"/>
          <p:nvPr/>
        </p:nvSpPr>
        <p:spPr>
          <a:xfrm>
            <a:off x="7189776" y="3149376"/>
            <a:ext cx="982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ST08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7C86D9-1E8A-44B2-97DC-C128BA614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1"/>
          <a:stretch/>
        </p:blipFill>
        <p:spPr>
          <a:xfrm>
            <a:off x="8169920" y="3794106"/>
            <a:ext cx="1788620" cy="1986392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D520F77-7D88-48C0-B40B-D126E555C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81"/>
          <a:stretch/>
        </p:blipFill>
        <p:spPr>
          <a:xfrm>
            <a:off x="10768120" y="1697614"/>
            <a:ext cx="5528615" cy="1743148"/>
          </a:xfrm>
          <a:prstGeom prst="rect">
            <a:avLst/>
          </a:prstGeom>
        </p:spPr>
      </p:pic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ED6018-9B7D-44D9-AA4D-51F122F03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5"/>
          <a:stretch/>
        </p:blipFill>
        <p:spPr>
          <a:xfrm>
            <a:off x="10744460" y="6229602"/>
            <a:ext cx="5528615" cy="1752870"/>
          </a:xfrm>
          <a:prstGeom prst="rect">
            <a:avLst/>
          </a:prstGeom>
        </p:spPr>
      </p:pic>
      <p:pic>
        <p:nvPicPr>
          <p:cNvPr id="28" name="Picture 27" descr="Graphical user interface&#10;&#10;Description automatically generated">
            <a:extLst>
              <a:ext uri="{FF2B5EF4-FFF2-40B4-BE49-F238E27FC236}">
                <a16:creationId xmlns:a16="http://schemas.microsoft.com/office/drawing/2014/main" id="{5EDAC232-0EF1-44ED-A871-269E69B184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848743" y="6126806"/>
            <a:ext cx="5431087" cy="1794776"/>
          </a:xfrm>
          <a:prstGeom prst="rect">
            <a:avLst/>
          </a:prstGeom>
        </p:spPr>
      </p:pic>
      <p:pic>
        <p:nvPicPr>
          <p:cNvPr id="30" name="Picture 2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8A8E7EE-FC10-4D08-839D-362EAB1DCD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39"/>
          <a:stretch/>
        </p:blipFill>
        <p:spPr>
          <a:xfrm>
            <a:off x="1848742" y="1585432"/>
            <a:ext cx="5431087" cy="17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81F8B-71EA-4A65-95B9-F011DD6C0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 dirty="0" err="1"/>
              <a:t>Underpressure</a:t>
            </a:r>
            <a:r>
              <a:rPr lang="en-ID" dirty="0"/>
              <a:t>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3CD2D-962D-46C5-9CA6-81B9FD52C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51</a:t>
            </a:fld>
            <a:endParaRPr lang="en-ID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E83719-0AB1-424C-8EDE-CE6F6D5654DE}"/>
              </a:ext>
            </a:extLst>
          </p:cNvPr>
          <p:cNvGrpSpPr/>
          <p:nvPr/>
        </p:nvGrpSpPr>
        <p:grpSpPr>
          <a:xfrm>
            <a:off x="4038600" y="723899"/>
            <a:ext cx="11051630" cy="9331736"/>
            <a:chOff x="4038600" y="723899"/>
            <a:chExt cx="11051630" cy="93317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ACAA37-8CD8-4611-A87A-7FFF2844F56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931799"/>
              <a:ext cx="10975430" cy="912383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5D6EDF-12FE-48DD-8DE3-6C9E1DFC1B02}"/>
                </a:ext>
              </a:extLst>
            </p:cNvPr>
            <p:cNvSpPr/>
            <p:nvPr/>
          </p:nvSpPr>
          <p:spPr>
            <a:xfrm>
              <a:off x="4038600" y="723899"/>
              <a:ext cx="7772400" cy="4419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3AD84A-7D04-4433-BF7E-CDD541D12898}"/>
                </a:ext>
              </a:extLst>
            </p:cNvPr>
            <p:cNvSpPr/>
            <p:nvPr/>
          </p:nvSpPr>
          <p:spPr>
            <a:xfrm>
              <a:off x="4038600" y="5219700"/>
              <a:ext cx="11051630" cy="36322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7B3C67-0B88-4D69-91A6-FE6192DB0B16}"/>
                </a:ext>
              </a:extLst>
            </p:cNvPr>
            <p:cNvSpPr/>
            <p:nvPr/>
          </p:nvSpPr>
          <p:spPr>
            <a:xfrm>
              <a:off x="11887200" y="723900"/>
              <a:ext cx="3203030" cy="441960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193433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9C101-EF3D-4370-9D21-B81E9DE55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76FFB-844F-4C00-B1A6-8B5C02581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52</a:t>
            </a:fld>
            <a:endParaRPr lang="en-ID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4ED1AB-6827-478B-B6D3-CEF69E4B54BF}"/>
              </a:ext>
            </a:extLst>
          </p:cNvPr>
          <p:cNvGrpSpPr/>
          <p:nvPr/>
        </p:nvGrpSpPr>
        <p:grpSpPr>
          <a:xfrm>
            <a:off x="6210745" y="876300"/>
            <a:ext cx="3788105" cy="5891045"/>
            <a:chOff x="6210745" y="876300"/>
            <a:chExt cx="3788105" cy="58910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13608F-9985-4EA7-B285-EBF8C4EBA100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342"/>
            <a:stretch/>
          </p:blipFill>
          <p:spPr bwMode="auto">
            <a:xfrm>
              <a:off x="6324600" y="876300"/>
              <a:ext cx="3674250" cy="191502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AF4493-58AD-4863-9483-6FDC9DC0AA2F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2" r="32032"/>
            <a:stretch/>
          </p:blipFill>
          <p:spPr bwMode="auto">
            <a:xfrm>
              <a:off x="6210745" y="2870881"/>
              <a:ext cx="3788105" cy="192314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01484CD-CCF6-44C7-A2D4-28C08DD149C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98"/>
            <a:stretch/>
          </p:blipFill>
          <p:spPr bwMode="auto">
            <a:xfrm>
              <a:off x="6324600" y="4844197"/>
              <a:ext cx="3464159" cy="192314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063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F8DA3F-D212-4862-AFB6-C8019641D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A3ADD-1BB0-4C2C-83A3-13C33801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simulation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983992-30E0-4CC3-994C-8133AFC68F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1235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0B1F1-977C-423D-9BF0-89081AC68B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Way to calculate gradient of misfits function with respect to structural parameters or source parameters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4368D-2A85-4D1C-9977-30D1681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86685-E23A-4481-A824-52738A6D1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270F0-037C-4E27-B6BC-31F24F901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D9BDBB-ED93-48E9-AF60-B69B75040D02}"/>
              </a:ext>
            </a:extLst>
          </p:cNvPr>
          <p:cNvSpPr/>
          <p:nvPr/>
        </p:nvSpPr>
        <p:spPr>
          <a:xfrm>
            <a:off x="1026040" y="4419523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misfit function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72DE0-B09C-44C2-99CE-1D2BF4BAEA1D}"/>
              </a:ext>
            </a:extLst>
          </p:cNvPr>
          <p:cNvSpPr/>
          <p:nvPr/>
        </p:nvSpPr>
        <p:spPr>
          <a:xfrm>
            <a:off x="4532847" y="4196117"/>
            <a:ext cx="2836050" cy="1278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misfit variation with respect to structural/source parameters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605D8-729D-4718-9F4A-9CC8EA9DCD05}"/>
              </a:ext>
            </a:extLst>
          </p:cNvPr>
          <p:cNvSpPr/>
          <p:nvPr/>
        </p:nvSpPr>
        <p:spPr>
          <a:xfrm>
            <a:off x="11967571" y="4395278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Adjoint simulation</a:t>
            </a:r>
            <a:endParaRPr lang="en-ID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61C9DA24-9CC7-421F-BA42-BA5FFB228042}"/>
              </a:ext>
            </a:extLst>
          </p:cNvPr>
          <p:cNvSpPr/>
          <p:nvPr/>
        </p:nvSpPr>
        <p:spPr>
          <a:xfrm>
            <a:off x="15105987" y="4317267"/>
            <a:ext cx="2454853" cy="9819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of misfit function </a:t>
            </a:r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7EA1B58-BA1F-470B-ABA1-AD137C268EE6}"/>
              </a:ext>
            </a:extLst>
          </p:cNvPr>
          <p:cNvSpPr/>
          <p:nvPr/>
        </p:nvSpPr>
        <p:spPr>
          <a:xfrm>
            <a:off x="8501660" y="4317268"/>
            <a:ext cx="2454853" cy="98194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Adjoint source</a:t>
            </a:r>
            <a:endParaRPr lang="en-ID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E8D4BB-4B62-41F5-9AB8-94C4ECA831D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312040" y="4835158"/>
            <a:ext cx="1220807" cy="34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E0B28B-580C-4C66-B4B0-61E272798373}"/>
              </a:ext>
            </a:extLst>
          </p:cNvPr>
          <p:cNvCxnSpPr>
            <a:stCxn id="7" idx="3"/>
            <a:endCxn id="11" idx="5"/>
          </p:cNvCxnSpPr>
          <p:nvPr/>
        </p:nvCxnSpPr>
        <p:spPr>
          <a:xfrm flipV="1">
            <a:off x="7368897" y="4808239"/>
            <a:ext cx="1255506" cy="269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4E12A8-A678-4C93-95AD-51C4E79CA012}"/>
              </a:ext>
            </a:extLst>
          </p:cNvPr>
          <p:cNvCxnSpPr>
            <a:stCxn id="11" idx="2"/>
            <a:endCxn id="9" idx="1"/>
          </p:cNvCxnSpPr>
          <p:nvPr/>
        </p:nvCxnSpPr>
        <p:spPr>
          <a:xfrm>
            <a:off x="10833770" y="4808239"/>
            <a:ext cx="1133801" cy="61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97295-B9B2-4C5A-AD04-90F730E3C15F}"/>
              </a:ext>
            </a:extLst>
          </p:cNvPr>
          <p:cNvCxnSpPr>
            <a:stCxn id="9" idx="3"/>
            <a:endCxn id="10" idx="5"/>
          </p:cNvCxnSpPr>
          <p:nvPr/>
        </p:nvCxnSpPr>
        <p:spPr>
          <a:xfrm flipV="1">
            <a:off x="14253571" y="4808238"/>
            <a:ext cx="975159" cy="61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18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4368D-2A85-4D1C-9977-30D1681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method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86685-E23A-4481-A824-52738A6D1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270F0-037C-4E27-B6BC-31F24F901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8</a:t>
            </a:fld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D37CFC-FC8B-476D-A386-537F7245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154" y="1695472"/>
            <a:ext cx="5677692" cy="9716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85038A-9991-484F-BA09-D91F3AA5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64" y="2817517"/>
            <a:ext cx="6249272" cy="9812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5D0C1A-7DAE-4348-8CE3-1502CE71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2735" y="4717148"/>
            <a:ext cx="6110449" cy="884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388D3F-EAB7-487E-98D1-C4C3C4369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4620" y="5418036"/>
            <a:ext cx="5695237" cy="475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F56C3A-D76F-40DA-B7BF-35C266DA1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66038"/>
            <a:ext cx="7620000" cy="4651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E54263-311A-4DB6-80DD-4536C21A5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891" y="5681407"/>
            <a:ext cx="2314909" cy="4888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A4450F2-8B86-4201-B46D-06324D4D7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811" y="6584101"/>
            <a:ext cx="7497221" cy="8287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305E78-75F0-436D-8AB9-B5387BEA16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8429" y="6226833"/>
            <a:ext cx="6392167" cy="8954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A70A25-D32A-448D-8F9F-8FA939629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7482" y="7455485"/>
            <a:ext cx="6373114" cy="7906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663A1A-3731-440D-8C10-CAC703AFAD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5374" y="9153822"/>
            <a:ext cx="3801048" cy="11043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DFC024D-4A55-4044-8716-A46D374A8E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1219" y="8663982"/>
            <a:ext cx="5658640" cy="9050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9336EC-D0E5-4910-A58E-8B7AE8A0C3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03645" y="9408322"/>
            <a:ext cx="5367768" cy="878678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5FF8E0-A217-4048-95B2-B1DE47DDFFFC}"/>
              </a:ext>
            </a:extLst>
          </p:cNvPr>
          <p:cNvCxnSpPr/>
          <p:nvPr/>
        </p:nvCxnSpPr>
        <p:spPr>
          <a:xfrm flipH="1">
            <a:off x="4572000" y="3691750"/>
            <a:ext cx="3352800" cy="1393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59D52A2-F22E-4FBD-A7FA-D40C4A0E632F}"/>
              </a:ext>
            </a:extLst>
          </p:cNvPr>
          <p:cNvCxnSpPr>
            <a:cxnSpLocks/>
          </p:cNvCxnSpPr>
          <p:nvPr/>
        </p:nvCxnSpPr>
        <p:spPr>
          <a:xfrm>
            <a:off x="9508244" y="3608459"/>
            <a:ext cx="3462560" cy="11851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B8FCD71-4CD0-4ACD-93C3-3211A1E4ACC4}"/>
              </a:ext>
            </a:extLst>
          </p:cNvPr>
          <p:cNvSpPr txBox="1"/>
          <p:nvPr/>
        </p:nvSpPr>
        <p:spPr>
          <a:xfrm>
            <a:off x="12035315" y="3862352"/>
            <a:ext cx="30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 with respect to structural parameter</a:t>
            </a:r>
            <a:endParaRPr lang="en-ID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7BA48D-6682-4E7E-B677-D3CC71348E76}"/>
              </a:ext>
            </a:extLst>
          </p:cNvPr>
          <p:cNvSpPr txBox="1"/>
          <p:nvPr/>
        </p:nvSpPr>
        <p:spPr>
          <a:xfrm>
            <a:off x="3185158" y="4129251"/>
            <a:ext cx="3063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 with respect to source parameter</a:t>
            </a:r>
            <a:endParaRPr lang="en-ID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907485-89E5-4E90-8ECD-5255E9C46BB9}"/>
              </a:ext>
            </a:extLst>
          </p:cNvPr>
          <p:cNvSpPr/>
          <p:nvPr/>
        </p:nvSpPr>
        <p:spPr>
          <a:xfrm>
            <a:off x="8666265" y="4312299"/>
            <a:ext cx="126315" cy="5860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66B13D-685D-4F0E-A966-579C41A9AF6B}"/>
              </a:ext>
            </a:extLst>
          </p:cNvPr>
          <p:cNvSpPr/>
          <p:nvPr/>
        </p:nvSpPr>
        <p:spPr>
          <a:xfrm>
            <a:off x="10454574" y="3009900"/>
            <a:ext cx="1342571" cy="44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5990FB-939E-4C7B-9F9A-A1308F424B5D}"/>
              </a:ext>
            </a:extLst>
          </p:cNvPr>
          <p:cNvSpPr/>
          <p:nvPr/>
        </p:nvSpPr>
        <p:spPr>
          <a:xfrm>
            <a:off x="735915" y="5193936"/>
            <a:ext cx="301856" cy="44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C0C574E-BF87-47EC-9D64-654F3D84C2C6}"/>
              </a:ext>
            </a:extLst>
          </p:cNvPr>
          <p:cNvSpPr/>
          <p:nvPr/>
        </p:nvSpPr>
        <p:spPr>
          <a:xfrm>
            <a:off x="10122978" y="4944007"/>
            <a:ext cx="926021" cy="448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939D42-EECC-489A-B8B3-FE9624980F65}"/>
              </a:ext>
            </a:extLst>
          </p:cNvPr>
          <p:cNvSpPr/>
          <p:nvPr/>
        </p:nvSpPr>
        <p:spPr>
          <a:xfrm>
            <a:off x="12415353" y="4944007"/>
            <a:ext cx="846077" cy="4482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1C1BC2-DAAE-4E16-AB2B-9E853099E45F}"/>
              </a:ext>
            </a:extLst>
          </p:cNvPr>
          <p:cNvSpPr/>
          <p:nvPr/>
        </p:nvSpPr>
        <p:spPr>
          <a:xfrm>
            <a:off x="12827962" y="5481402"/>
            <a:ext cx="846077" cy="4482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A65AC5B-29D8-4DBA-8840-A7DF4D484B28}"/>
              </a:ext>
            </a:extLst>
          </p:cNvPr>
          <p:cNvSpPr/>
          <p:nvPr/>
        </p:nvSpPr>
        <p:spPr>
          <a:xfrm>
            <a:off x="2715218" y="5163429"/>
            <a:ext cx="846077" cy="44820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78A650-649D-41F1-801F-620F6BA83AF6}"/>
              </a:ext>
            </a:extLst>
          </p:cNvPr>
          <p:cNvSpPr/>
          <p:nvPr/>
        </p:nvSpPr>
        <p:spPr>
          <a:xfrm>
            <a:off x="2715217" y="6532453"/>
            <a:ext cx="4660893" cy="9230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C80927-3AF4-4290-832E-1CDCC0120788}"/>
              </a:ext>
            </a:extLst>
          </p:cNvPr>
          <p:cNvSpPr/>
          <p:nvPr/>
        </p:nvSpPr>
        <p:spPr>
          <a:xfrm>
            <a:off x="10357566" y="6234451"/>
            <a:ext cx="6503030" cy="9503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002D79-3F7B-49A5-905A-B2D4CF33AD11}"/>
              </a:ext>
            </a:extLst>
          </p:cNvPr>
          <p:cNvSpPr txBox="1"/>
          <p:nvPr/>
        </p:nvSpPr>
        <p:spPr>
          <a:xfrm>
            <a:off x="5564211" y="6103167"/>
            <a:ext cx="18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Adjoint source</a:t>
            </a:r>
            <a:endParaRPr lang="en-ID" dirty="0">
              <a:solidFill>
                <a:srgbClr val="00B05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B701F5-1D87-458D-A551-2934B6DDB95C}"/>
              </a:ext>
            </a:extLst>
          </p:cNvPr>
          <p:cNvSpPr txBox="1"/>
          <p:nvPr/>
        </p:nvSpPr>
        <p:spPr>
          <a:xfrm>
            <a:off x="16860596" y="6200695"/>
            <a:ext cx="184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Adjoint source</a:t>
            </a:r>
            <a:endParaRPr lang="en-ID" dirty="0">
              <a:solidFill>
                <a:srgbClr val="00B05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71AA8B-64B5-4E52-8D83-562A58417986}"/>
              </a:ext>
            </a:extLst>
          </p:cNvPr>
          <p:cNvSpPr txBox="1"/>
          <p:nvPr/>
        </p:nvSpPr>
        <p:spPr>
          <a:xfrm>
            <a:off x="5524282" y="3078012"/>
            <a:ext cx="38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9F35D1-557E-4D06-9744-6C5FDD40A2E9}"/>
              </a:ext>
            </a:extLst>
          </p:cNvPr>
          <p:cNvSpPr txBox="1"/>
          <p:nvPr/>
        </p:nvSpPr>
        <p:spPr>
          <a:xfrm>
            <a:off x="10051811" y="7666161"/>
            <a:ext cx="38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C3BCFFF-8AF5-409F-90C4-C3CCE258A7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793" y="7706328"/>
            <a:ext cx="6670011" cy="9897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293D641-A0E7-480F-8CDD-5DE38F891157}"/>
              </a:ext>
            </a:extLst>
          </p:cNvPr>
          <p:cNvSpPr txBox="1"/>
          <p:nvPr/>
        </p:nvSpPr>
        <p:spPr>
          <a:xfrm>
            <a:off x="7344778" y="7842769"/>
            <a:ext cx="3810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0264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AAF97F-CD0D-4188-BA8D-E028809F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Adjoint simulation in a nutshell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C27AB-8B33-4E3B-9414-FAF23B356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ID"/>
              <a:t>Underpressure Class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2A75E-2D90-45CD-9048-EF5B5505B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2B931B-9A15-40DA-A066-61C67E85B59C}" type="slidenum">
              <a:rPr lang="en-ID" smtClean="0"/>
              <a:pPr/>
              <a:t>9</a:t>
            </a:fld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DF3FC-800E-443B-86E3-7848211A0736}"/>
              </a:ext>
            </a:extLst>
          </p:cNvPr>
          <p:cNvSpPr/>
          <p:nvPr/>
        </p:nvSpPr>
        <p:spPr>
          <a:xfrm>
            <a:off x="3362132" y="5833214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adjoint source </a:t>
            </a:r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25219-FD66-4556-858B-9E5ECA1E3E2E}"/>
              </a:ext>
            </a:extLst>
          </p:cNvPr>
          <p:cNvSpPr/>
          <p:nvPr/>
        </p:nvSpPr>
        <p:spPr>
          <a:xfrm>
            <a:off x="9669414" y="5649769"/>
            <a:ext cx="2819400" cy="1357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Solve wavefield (receiver as virtual source)</a:t>
            </a:r>
            <a:endParaRPr lang="en-ID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F7BA2EF-0B0A-42FD-98A2-2B4911F547CB}"/>
              </a:ext>
            </a:extLst>
          </p:cNvPr>
          <p:cNvSpPr/>
          <p:nvPr/>
        </p:nvSpPr>
        <p:spPr>
          <a:xfrm>
            <a:off x="13573646" y="5649769"/>
            <a:ext cx="2514600" cy="13574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Adjoint wavefield</a:t>
            </a:r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F1C81-2C2E-4475-A404-44966404B15E}"/>
              </a:ext>
            </a:extLst>
          </p:cNvPr>
          <p:cNvSpPr/>
          <p:nvPr/>
        </p:nvSpPr>
        <p:spPr>
          <a:xfrm>
            <a:off x="6303773" y="5836678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Time-reverse the adjoint source</a:t>
            </a:r>
            <a:endParaRPr lang="en-ID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C26B44-CBFA-4A3E-8826-E5CE4B6BAC88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419532" y="6328514"/>
            <a:ext cx="884241" cy="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19CD4F-77AE-47C6-AEFC-CE0A15BF6B90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8361173" y="6328514"/>
            <a:ext cx="1308241" cy="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8DD6E-FF9C-4C58-8E09-72B9F2B1C7B0}"/>
              </a:ext>
            </a:extLst>
          </p:cNvPr>
          <p:cNvCxnSpPr>
            <a:endCxn id="8" idx="5"/>
          </p:cNvCxnSpPr>
          <p:nvPr/>
        </p:nvCxnSpPr>
        <p:spPr>
          <a:xfrm>
            <a:off x="11818416" y="6328513"/>
            <a:ext cx="192491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6BD944-3539-4930-806B-5FA8AB11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82" y="7007258"/>
            <a:ext cx="3354491" cy="1350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E1B462-50CE-49F6-9026-DAA55176D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11898" y="7007258"/>
            <a:ext cx="3354491" cy="13505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2A3D7A-FAB5-4A12-A05A-A1CD72DB2B35}"/>
              </a:ext>
            </a:extLst>
          </p:cNvPr>
          <p:cNvSpPr/>
          <p:nvPr/>
        </p:nvSpPr>
        <p:spPr>
          <a:xfrm>
            <a:off x="3362133" y="2986380"/>
            <a:ext cx="2057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seismic source</a:t>
            </a:r>
            <a:endParaRPr lang="en-ID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327543-B907-41AB-8E09-4C057484C9A5}"/>
              </a:ext>
            </a:extLst>
          </p:cNvPr>
          <p:cNvSpPr/>
          <p:nvPr/>
        </p:nvSpPr>
        <p:spPr>
          <a:xfrm>
            <a:off x="6303773" y="2802935"/>
            <a:ext cx="2819400" cy="1357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Solve wavefield</a:t>
            </a:r>
            <a:endParaRPr lang="en-ID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AA9AB7-D849-4042-9350-CD1A3DA45185}"/>
              </a:ext>
            </a:extLst>
          </p:cNvPr>
          <p:cNvCxnSpPr/>
          <p:nvPr/>
        </p:nvCxnSpPr>
        <p:spPr>
          <a:xfrm>
            <a:off x="5419532" y="3502995"/>
            <a:ext cx="884241" cy="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497B63F0-BB3B-46EB-B196-DADEE540E126}"/>
              </a:ext>
            </a:extLst>
          </p:cNvPr>
          <p:cNvSpPr/>
          <p:nvPr/>
        </p:nvSpPr>
        <p:spPr>
          <a:xfrm>
            <a:off x="10134600" y="2750254"/>
            <a:ext cx="2514600" cy="1357489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 wavefield</a:t>
            </a:r>
            <a:endParaRPr lang="en-ID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92979CE-BC61-465A-BD9E-934403ED5E1D}"/>
              </a:ext>
            </a:extLst>
          </p:cNvPr>
          <p:cNvCxnSpPr>
            <a:cxnSpLocks/>
          </p:cNvCxnSpPr>
          <p:nvPr/>
        </p:nvCxnSpPr>
        <p:spPr>
          <a:xfrm>
            <a:off x="9123173" y="3428999"/>
            <a:ext cx="11638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5D4E3B-C201-4EF0-B3C4-E09121940724}"/>
              </a:ext>
            </a:extLst>
          </p:cNvPr>
          <p:cNvSpPr txBox="1"/>
          <p:nvPr/>
        </p:nvSpPr>
        <p:spPr>
          <a:xfrm>
            <a:off x="2421927" y="2380922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forward simulation</a:t>
            </a:r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A79D3-573E-4344-BCFD-13D9C42D6F9A}"/>
              </a:ext>
            </a:extLst>
          </p:cNvPr>
          <p:cNvSpPr txBox="1"/>
          <p:nvPr/>
        </p:nvSpPr>
        <p:spPr>
          <a:xfrm>
            <a:off x="2421926" y="5307453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Adjoint simulation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176177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Header">
  <a:themeElements>
    <a:clrScheme name="Custom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DM Sans Bold"/>
        <a:ea typeface=""/>
        <a:cs typeface=""/>
      </a:majorFont>
      <a:minorFont>
        <a:latin typeface="IBM Plex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and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3839</TotalTime>
  <Words>841</Words>
  <Application>Microsoft Office PowerPoint</Application>
  <PresentationFormat>Custom</PresentationFormat>
  <Paragraphs>309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DM Sans Bold</vt:lpstr>
      <vt:lpstr>Arial Nova</vt:lpstr>
      <vt:lpstr>Arial</vt:lpstr>
      <vt:lpstr>IBM Plex Mono</vt:lpstr>
      <vt:lpstr>Calibri</vt:lpstr>
      <vt:lpstr>Title Slide</vt:lpstr>
      <vt:lpstr>Section Header</vt:lpstr>
      <vt:lpstr>Title and Content</vt:lpstr>
      <vt:lpstr>Progres 4 – Inversi Moment tensor (Gradient descent/steepest descent)</vt:lpstr>
      <vt:lpstr>PowerPoint Presentation</vt:lpstr>
      <vt:lpstr>Optimization</vt:lpstr>
      <vt:lpstr>Momen Tensor</vt:lpstr>
      <vt:lpstr>PowerPoint Presentation</vt:lpstr>
      <vt:lpstr>Adjoint simulation</vt:lpstr>
      <vt:lpstr>Adjoint method</vt:lpstr>
      <vt:lpstr>Adjoint method</vt:lpstr>
      <vt:lpstr>Adjoint simulation in a nutshell</vt:lpstr>
      <vt:lpstr>Waveform misfit adjoint source</vt:lpstr>
      <vt:lpstr>Model configuration (for synthetic and “data”)</vt:lpstr>
      <vt:lpstr>Simulation configuration</vt:lpstr>
      <vt:lpstr>PowerPoint Presentation</vt:lpstr>
      <vt:lpstr>Waveform misfit - derivatives with respect to structural parameter</vt:lpstr>
      <vt:lpstr>PowerPoint Presentation</vt:lpstr>
      <vt:lpstr>Waveform kernel</vt:lpstr>
      <vt:lpstr>Z = -50</vt:lpstr>
      <vt:lpstr>Source Inversion</vt:lpstr>
      <vt:lpstr>PowerPoint Presentation</vt:lpstr>
      <vt:lpstr>Adjoint simulation</vt:lpstr>
      <vt:lpstr>Source inversion</vt:lpstr>
      <vt:lpstr>scaling</vt:lpstr>
      <vt:lpstr>Misfit reduction</vt:lpstr>
      <vt:lpstr>Learning rate/step length</vt:lpstr>
      <vt:lpstr>Gradient-based optimization</vt:lpstr>
      <vt:lpstr>Backups</vt:lpstr>
      <vt:lpstr>Strain waveform</vt:lpstr>
      <vt:lpstr>Adjoint Method philosophy</vt:lpstr>
      <vt:lpstr>PowerPoint Presentation</vt:lpstr>
      <vt:lpstr>Z = -25</vt:lpstr>
      <vt:lpstr>Z = 0</vt:lpstr>
      <vt:lpstr>Traveltime kernel</vt:lpstr>
      <vt:lpstr>Traveltime kernel</vt:lpstr>
      <vt:lpstr>PowerPoint Presentation</vt:lpstr>
      <vt:lpstr>Movie volume (velocity Z component) slice at y=10 (+=red)</vt:lpstr>
      <vt:lpstr>Source Inversion (Derivative with respect to source parameters)</vt:lpstr>
      <vt:lpstr>PowerPoint Presentation</vt:lpstr>
      <vt:lpstr>Adjoint source</vt:lpstr>
      <vt:lpstr>PowerPoint Presentation</vt:lpstr>
      <vt:lpstr>Movie volume (velocity Z comp.) slice at z = -50</vt:lpstr>
      <vt:lpstr>PowerPoint Presentation</vt:lpstr>
      <vt:lpstr>PowerPoint Presentation</vt:lpstr>
      <vt:lpstr>Surface Movie ( Velocity Z component at z=0)</vt:lpstr>
      <vt:lpstr>Tomographic model</vt:lpstr>
      <vt:lpstr>Movie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</dc:title>
  <dc:creator>Azhar</dc:creator>
  <cp:lastModifiedBy>Azhar Harisandi</cp:lastModifiedBy>
  <cp:revision>105</cp:revision>
  <dcterms:created xsi:type="dcterms:W3CDTF">2006-08-16T00:00:00Z</dcterms:created>
  <dcterms:modified xsi:type="dcterms:W3CDTF">2021-08-04T13:53:11Z</dcterms:modified>
  <dc:identifier>DAEflMz9aKw</dc:identifier>
</cp:coreProperties>
</file>